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  <p:sldMasterId id="2147483654" r:id="rId3"/>
    <p:sldMasterId id="2147483666" r:id="rId4"/>
    <p:sldMasterId id="2147483678" r:id="rId5"/>
    <p:sldMasterId id="2147483690" r:id="rId6"/>
    <p:sldMasterId id="2147483702" r:id="rId7"/>
  </p:sldMasterIdLst>
  <p:notesMasterIdLst>
    <p:notesMasterId r:id="rId98"/>
  </p:notesMasterIdLst>
  <p:handoutMasterIdLst>
    <p:handoutMasterId r:id="rId99"/>
  </p:handoutMasterIdLst>
  <p:sldIdLst>
    <p:sldId id="482" r:id="rId8"/>
    <p:sldId id="260" r:id="rId9"/>
    <p:sldId id="536" r:id="rId10"/>
    <p:sldId id="591" r:id="rId11"/>
    <p:sldId id="594" r:id="rId12"/>
    <p:sldId id="592" r:id="rId13"/>
    <p:sldId id="595" r:id="rId14"/>
    <p:sldId id="596" r:id="rId15"/>
    <p:sldId id="600" r:id="rId16"/>
    <p:sldId id="598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10" r:id="rId25"/>
    <p:sldId id="612" r:id="rId26"/>
    <p:sldId id="617" r:id="rId27"/>
    <p:sldId id="678" r:id="rId28"/>
    <p:sldId id="677" r:id="rId29"/>
    <p:sldId id="618" r:id="rId30"/>
    <p:sldId id="621" r:id="rId31"/>
    <p:sldId id="620" r:id="rId32"/>
    <p:sldId id="622" r:id="rId33"/>
    <p:sldId id="623" r:id="rId34"/>
    <p:sldId id="624" r:id="rId35"/>
    <p:sldId id="626" r:id="rId36"/>
    <p:sldId id="629" r:id="rId37"/>
    <p:sldId id="630" r:id="rId38"/>
    <p:sldId id="631" r:id="rId39"/>
    <p:sldId id="632" r:id="rId40"/>
    <p:sldId id="633" r:id="rId41"/>
    <p:sldId id="635" r:id="rId42"/>
    <p:sldId id="638" r:id="rId43"/>
    <p:sldId id="639" r:id="rId44"/>
    <p:sldId id="640" r:id="rId45"/>
    <p:sldId id="636" r:id="rId46"/>
    <p:sldId id="637" r:id="rId47"/>
    <p:sldId id="641" r:id="rId48"/>
    <p:sldId id="642" r:id="rId49"/>
    <p:sldId id="645" r:id="rId50"/>
    <p:sldId id="647" r:id="rId51"/>
    <p:sldId id="649" r:id="rId52"/>
    <p:sldId id="650" r:id="rId53"/>
    <p:sldId id="648" r:id="rId54"/>
    <p:sldId id="651" r:id="rId55"/>
    <p:sldId id="646" r:id="rId56"/>
    <p:sldId id="652" r:id="rId57"/>
    <p:sldId id="653" r:id="rId58"/>
    <p:sldId id="684" r:id="rId59"/>
    <p:sldId id="654" r:id="rId60"/>
    <p:sldId id="657" r:id="rId61"/>
    <p:sldId id="687" r:id="rId62"/>
    <p:sldId id="658" r:id="rId63"/>
    <p:sldId id="661" r:id="rId64"/>
    <p:sldId id="659" r:id="rId65"/>
    <p:sldId id="660" r:id="rId66"/>
    <p:sldId id="663" r:id="rId67"/>
    <p:sldId id="664" r:id="rId68"/>
    <p:sldId id="666" r:id="rId69"/>
    <p:sldId id="667" r:id="rId70"/>
    <p:sldId id="668" r:id="rId71"/>
    <p:sldId id="665" r:id="rId72"/>
    <p:sldId id="670" r:id="rId73"/>
    <p:sldId id="672" r:id="rId74"/>
    <p:sldId id="674" r:id="rId75"/>
    <p:sldId id="673" r:id="rId76"/>
    <p:sldId id="676" r:id="rId77"/>
    <p:sldId id="656" r:id="rId78"/>
    <p:sldId id="685" r:id="rId79"/>
    <p:sldId id="613" r:id="rId80"/>
    <p:sldId id="686" r:id="rId81"/>
    <p:sldId id="627" r:id="rId82"/>
    <p:sldId id="683" r:id="rId83"/>
    <p:sldId id="614" r:id="rId84"/>
    <p:sldId id="634" r:id="rId85"/>
    <p:sldId id="679" r:id="rId86"/>
    <p:sldId id="675" r:id="rId87"/>
    <p:sldId id="682" r:id="rId88"/>
    <p:sldId id="680" r:id="rId89"/>
    <p:sldId id="616" r:id="rId90"/>
    <p:sldId id="681" r:id="rId91"/>
    <p:sldId id="688" r:id="rId92"/>
    <p:sldId id="611" r:id="rId93"/>
    <p:sldId id="625" r:id="rId94"/>
    <p:sldId id="608" r:id="rId95"/>
    <p:sldId id="615" r:id="rId96"/>
    <p:sldId id="494" r:id="rId97"/>
  </p:sldIdLst>
  <p:sldSz cx="12192000" cy="6858000"/>
  <p:notesSz cx="6797675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E3E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86651" autoAdjust="0"/>
  </p:normalViewPr>
  <p:slideViewPr>
    <p:cSldViewPr>
      <p:cViewPr varScale="1">
        <p:scale>
          <a:sx n="113" d="100"/>
          <a:sy n="113" d="100"/>
        </p:scale>
        <p:origin x="8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972" y="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A8C4B-67FD-43D1-A755-F544CF60C2FC}" type="datetimeFigureOut">
              <a:rPr lang="pt-BR" smtClean="0"/>
              <a:pPr/>
              <a:t>14/12/2021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67B3E-D3E9-4ADA-9FE7-DFFBB286B91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032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451F-2B67-4EC6-8EB7-69D17D2F8482}" type="datetimeFigureOut">
              <a:rPr lang="pt-BR" smtClean="0"/>
              <a:pPr/>
              <a:t>14/12/2021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BF4B5-90E2-4DA0-B11E-D3F2E0AB487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881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493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A principal diferença</a:t>
            </a:r>
            <a:r>
              <a:rPr lang="pt-BR" altLang="pt-BR" baseline="0" dirty="0"/>
              <a:t> entre o EKF tradicional e o aplicado pelo filtro de </a:t>
            </a:r>
            <a:r>
              <a:rPr lang="pt-BR" altLang="pt-BR" baseline="0" dirty="0" err="1"/>
              <a:t>Kalman</a:t>
            </a:r>
            <a:r>
              <a:rPr lang="pt-BR" altLang="pt-BR" baseline="0" dirty="0"/>
              <a:t> é que ele precisa aumentar o vetor de estados e a matriz de covariância conforme ele vai descobrindo novas </a:t>
            </a:r>
            <a:r>
              <a:rPr lang="pt-BR" altLang="pt-BR" baseline="0" dirty="0" err="1"/>
              <a:t>features</a:t>
            </a:r>
            <a:r>
              <a:rPr lang="pt-BR" altLang="pt-BR" baseline="0" dirty="0"/>
              <a:t> pelo mapa. Isso acontece pois o as </a:t>
            </a:r>
            <a:r>
              <a:rPr lang="pt-BR" altLang="pt-BR" baseline="0" dirty="0" err="1"/>
              <a:t>features</a:t>
            </a:r>
            <a:r>
              <a:rPr lang="pt-BR" altLang="pt-BR" baseline="0" dirty="0"/>
              <a:t> do mapa também precisam ser estimadas junto com a pose do robô. Aqui mostra um fluxograma de como ocorre esse aumento. 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141136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Agora que a gente falou sobre a</a:t>
            </a:r>
            <a:r>
              <a:rPr lang="pt-BR" altLang="pt-BR" baseline="0" dirty="0"/>
              <a:t> solução proposta</a:t>
            </a:r>
          </a:p>
          <a:p>
            <a:r>
              <a:rPr lang="pt-BR" altLang="pt-BR" baseline="0" dirty="0"/>
              <a:t>Aqui mostra uma ilustração do robô usado no trabalho e os sistemas de coordenadas usados nele</a:t>
            </a:r>
          </a:p>
          <a:p>
            <a:r>
              <a:rPr lang="pt-BR" altLang="pt-BR" baseline="0" dirty="0"/>
              <a:t>Começar definindo os eixos de coordenadas do robô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634811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Explicar</a:t>
            </a:r>
            <a:r>
              <a:rPr lang="pt-BR" altLang="pt-BR" baseline="0" dirty="0"/>
              <a:t> o input u utilizado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991178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629723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Equação hessiana</a:t>
            </a:r>
            <a:r>
              <a:rPr lang="pt-BR" altLang="pt-BR" baseline="0" dirty="0"/>
              <a:t> normal</a:t>
            </a:r>
          </a:p>
          <a:p>
            <a:r>
              <a:rPr lang="pt-BR" altLang="pt-BR" dirty="0"/>
              <a:t>Se a gente garanti</a:t>
            </a:r>
            <a:r>
              <a:rPr lang="pt-BR" altLang="pt-BR" baseline="0" dirty="0"/>
              <a:t>r que A, B e C forem um vetor unitário, é possível representar o plano com essa outra equação, onde a normal do plano fica explicita, e d é a menor distância entre o plano e a origem.</a:t>
            </a:r>
          </a:p>
        </p:txBody>
      </p:sp>
    </p:spTree>
    <p:extLst>
      <p:ext uri="{BB962C8B-B14F-4D97-AF65-F5344CB8AC3E}">
        <p14:creationId xmlns:p14="http://schemas.microsoft.com/office/powerpoint/2010/main" val="526460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711751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Agora vamos falar um pouco sobre o processo de extração de </a:t>
            </a:r>
            <a:r>
              <a:rPr lang="pt-BR" altLang="pt-BR" dirty="0" err="1"/>
              <a:t>features</a:t>
            </a:r>
            <a:endParaRPr lang="pt-BR" altLang="pt-BR" dirty="0"/>
          </a:p>
          <a:p>
            <a:r>
              <a:rPr lang="pt-BR" altLang="pt-BR" baseline="0" dirty="0"/>
              <a:t>Extração de </a:t>
            </a:r>
            <a:r>
              <a:rPr lang="pt-BR" altLang="pt-BR" baseline="0" dirty="0" err="1"/>
              <a:t>feature</a:t>
            </a:r>
            <a:r>
              <a:rPr lang="pt-BR" altLang="pt-BR" baseline="0" dirty="0"/>
              <a:t> é o processo de pegar os dados brutos vindo do sensor em informações de interesse.</a:t>
            </a:r>
          </a:p>
          <a:p>
            <a:r>
              <a:rPr lang="pt-BR" altLang="pt-BR" baseline="0" dirty="0"/>
              <a:t>Eu vou exemplificar </a:t>
            </a: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604774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A primeira etapa de extração de </a:t>
            </a:r>
            <a:r>
              <a:rPr lang="pt-BR" altLang="pt-BR" dirty="0" err="1"/>
              <a:t>features</a:t>
            </a:r>
            <a:r>
              <a:rPr lang="pt-BR" altLang="pt-BR" dirty="0"/>
              <a:t> é fazer</a:t>
            </a:r>
            <a:r>
              <a:rPr lang="pt-BR" altLang="pt-BR" baseline="0" dirty="0"/>
              <a:t> a extração dos planos da imagem</a:t>
            </a:r>
          </a:p>
          <a:p>
            <a:r>
              <a:rPr lang="pt-BR" altLang="pt-BR" baseline="0" dirty="0"/>
              <a:t>Para extração dos planos é usado uma técnica chamada RANSAC </a:t>
            </a:r>
            <a:r>
              <a:rPr lang="pt-BR" altLang="pt-BR" baseline="0" dirty="0" err="1"/>
              <a:t>random</a:t>
            </a:r>
            <a:r>
              <a:rPr lang="pt-BR" altLang="pt-BR" baseline="0" dirty="0"/>
              <a:t> </a:t>
            </a:r>
            <a:r>
              <a:rPr lang="pt-BR" altLang="pt-BR" baseline="0" dirty="0" err="1"/>
              <a:t>sample</a:t>
            </a:r>
            <a:r>
              <a:rPr lang="pt-BR" altLang="pt-BR" baseline="0" dirty="0"/>
              <a:t> consensus, técnica muito robusta a ruídos</a:t>
            </a:r>
          </a:p>
          <a:p>
            <a:r>
              <a:rPr lang="pt-BR" altLang="pt-BR" baseline="0" dirty="0"/>
              <a:t>Nessa técnica é amostrado 3 pontos aleatórios da nuvem de pontos. Com base nesses pontos é calculado uma equação do plano. Depois verifica-se quantos pontos estão próximos dessa equação do plano dado uma distância </a:t>
            </a:r>
            <a:r>
              <a:rPr lang="pt-BR" altLang="pt-BR" baseline="0" dirty="0" err="1"/>
              <a:t>treshold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697194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Depois de extrair o plano pelo RANSAC</a:t>
            </a:r>
            <a:r>
              <a:rPr lang="pt-BR" altLang="pt-BR" baseline="0" dirty="0"/>
              <a:t>, os pontos pertencentes ao plano vão passar por um processo de parametrização</a:t>
            </a:r>
            <a:endParaRPr lang="pt-BR" altLang="pt-BR" dirty="0"/>
          </a:p>
          <a:p>
            <a:r>
              <a:rPr lang="pt-BR" altLang="pt-BR" dirty="0"/>
              <a:t>Informações de que região o</a:t>
            </a:r>
            <a:r>
              <a:rPr lang="pt-BR" altLang="pt-BR" baseline="0" dirty="0"/>
              <a:t> segmento de plano existe na equação infinita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840735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Explicar o mapa </a:t>
            </a:r>
            <a:r>
              <a:rPr lang="pt-BR" altLang="pt-BR" dirty="0" err="1"/>
              <a:t>paremetrizado</a:t>
            </a:r>
            <a:r>
              <a:rPr lang="pt-BR" altLang="pt-BR" dirty="0"/>
              <a:t> e nuvem de pontos</a:t>
            </a:r>
          </a:p>
        </p:txBody>
      </p:sp>
    </p:spTree>
    <p:extLst>
      <p:ext uri="{BB962C8B-B14F-4D97-AF65-F5344CB8AC3E}">
        <p14:creationId xmlns:p14="http://schemas.microsoft.com/office/powerpoint/2010/main" val="384624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3556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Os</a:t>
            </a:r>
            <a:r>
              <a:rPr lang="pt-BR" altLang="pt-BR" baseline="0" dirty="0"/>
              <a:t> pontos que não foram considerados planos, vão pra próxima etapa, que é a extração de cilindros.</a:t>
            </a:r>
          </a:p>
          <a:p>
            <a:endParaRPr lang="pt-BR" altLang="pt-BR" baseline="0" dirty="0"/>
          </a:p>
          <a:p>
            <a:r>
              <a:rPr lang="pt-BR" altLang="pt-BR" baseline="0" dirty="0"/>
              <a:t>Aqui a gente quer simplificar objetos arbitrários em cilindros, e pra isso é preciso assumir algumas premissas</a:t>
            </a:r>
          </a:p>
        </p:txBody>
      </p:sp>
    </p:spTree>
    <p:extLst>
      <p:ext uri="{BB962C8B-B14F-4D97-AF65-F5344CB8AC3E}">
        <p14:creationId xmlns:p14="http://schemas.microsoft.com/office/powerpoint/2010/main" val="2959744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Isso</a:t>
            </a:r>
            <a:r>
              <a:rPr lang="pt-BR" altLang="pt-BR" baseline="0" dirty="0"/>
              <a:t> é feito no trabalho assumindo que a nuvem de pontos forma um </a:t>
            </a:r>
            <a:r>
              <a:rPr lang="pt-BR" altLang="pt-BR" baseline="0" dirty="0" err="1"/>
              <a:t>cemi</a:t>
            </a:r>
            <a:r>
              <a:rPr lang="pt-BR" altLang="pt-BR" baseline="0" dirty="0"/>
              <a:t>-cilindro</a:t>
            </a:r>
          </a:p>
          <a:p>
            <a:r>
              <a:rPr lang="pt-BR" altLang="pt-BR" baseline="0" dirty="0"/>
              <a:t>A centroide é calculada assumindo que a nuvem de pontos é um </a:t>
            </a:r>
            <a:r>
              <a:rPr lang="pt-BR" altLang="pt-BR" baseline="0" dirty="0" err="1"/>
              <a:t>semi</a:t>
            </a:r>
            <a:r>
              <a:rPr lang="pt-BR" altLang="pt-BR" baseline="0" dirty="0"/>
              <a:t> cilindro, e o raio é calculado medindo a distância de cada um dos pontos até o eixo do cilindro parametrizado</a:t>
            </a:r>
          </a:p>
        </p:txBody>
      </p:sp>
    </p:spTree>
    <p:extLst>
      <p:ext uri="{BB962C8B-B14F-4D97-AF65-F5344CB8AC3E}">
        <p14:creationId xmlns:p14="http://schemas.microsoft.com/office/powerpoint/2010/main" val="1831443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5763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690954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Dado que uma</a:t>
            </a:r>
            <a:r>
              <a:rPr lang="pt-BR" altLang="pt-BR" baseline="0" dirty="0"/>
              <a:t> medição foi associado a uma </a:t>
            </a:r>
            <a:r>
              <a:rPr lang="pt-BR" altLang="pt-BR" baseline="0" dirty="0" err="1"/>
              <a:t>feature</a:t>
            </a:r>
            <a:r>
              <a:rPr lang="pt-BR" altLang="pt-BR" baseline="0" dirty="0"/>
              <a:t> existe, precisamos fazer o crescimento da nuvem de pontos com a nuvem de pontos observada no processo conhecido como </a:t>
            </a:r>
            <a:r>
              <a:rPr lang="pt-BR" altLang="pt-BR" baseline="0" dirty="0" err="1"/>
              <a:t>feature</a:t>
            </a:r>
            <a:r>
              <a:rPr lang="pt-BR" altLang="pt-BR" baseline="0" dirty="0"/>
              <a:t> </a:t>
            </a:r>
            <a:r>
              <a:rPr lang="pt-BR" altLang="pt-BR" baseline="0" dirty="0" err="1"/>
              <a:t>growth</a:t>
            </a:r>
            <a:r>
              <a:rPr lang="pt-BR" altLang="pt-BR" baseline="0" dirty="0"/>
              <a:t>.</a:t>
            </a:r>
          </a:p>
          <a:p>
            <a:endParaRPr lang="pt-BR" altLang="pt-BR" baseline="0" dirty="0"/>
          </a:p>
          <a:p>
            <a:r>
              <a:rPr lang="pt-BR" altLang="pt-BR" baseline="0" dirty="0"/>
              <a:t>A gente pode ver um exemplo de como isso é feito nesse exemplo dessa caixa aqui</a:t>
            </a:r>
          </a:p>
          <a:p>
            <a:r>
              <a:rPr lang="pt-BR" altLang="pt-BR" baseline="0" dirty="0"/>
              <a:t>Inicialmente só existia uma observação frontal, e em um segundo momento é observado a parte posterior do objeto</a:t>
            </a:r>
          </a:p>
          <a:p>
            <a:r>
              <a:rPr lang="pt-BR" altLang="pt-BR" baseline="0" dirty="0"/>
              <a:t>Nesse momento o filtro de </a:t>
            </a:r>
            <a:r>
              <a:rPr lang="pt-BR" altLang="pt-BR" baseline="0" dirty="0" err="1"/>
              <a:t>Kalman</a:t>
            </a:r>
            <a:r>
              <a:rPr lang="pt-BR" altLang="pt-BR" baseline="0" dirty="0"/>
              <a:t> é atualizado, e o mesmo deslocamento realizado pelo filtro de </a:t>
            </a:r>
            <a:r>
              <a:rPr lang="pt-BR" altLang="pt-BR" baseline="0" dirty="0" err="1"/>
              <a:t>Kalman</a:t>
            </a:r>
            <a:r>
              <a:rPr lang="pt-BR" altLang="pt-BR" baseline="0" dirty="0"/>
              <a:t>, diretamente aplicado a cada ponto da nuvem de pontos, formando essa caixa aqui.</a:t>
            </a: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720633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Para a </a:t>
            </a:r>
            <a:r>
              <a:rPr lang="pt-BR" altLang="pt-BR" dirty="0" err="1"/>
              <a:t>feature</a:t>
            </a:r>
            <a:r>
              <a:rPr lang="pt-BR" altLang="pt-BR" dirty="0"/>
              <a:t> planar esse processo é um pouco diferente. Aqui tem um exemplo aqui</a:t>
            </a:r>
            <a:r>
              <a:rPr lang="pt-BR" altLang="pt-BR" baseline="0" dirty="0"/>
              <a:t> tem um corredor e aqui tem uma parede. O robô acabou de fazer essa medição em vermelho. 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759722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Explicar o mapa </a:t>
            </a:r>
            <a:r>
              <a:rPr lang="pt-BR" altLang="pt-BR" dirty="0" err="1"/>
              <a:t>paremetrizado</a:t>
            </a:r>
            <a:r>
              <a:rPr lang="pt-BR" altLang="pt-BR" dirty="0"/>
              <a:t> e nuvem de pontos</a:t>
            </a:r>
          </a:p>
        </p:txBody>
      </p:sp>
    </p:spTree>
    <p:extLst>
      <p:ext uri="{BB962C8B-B14F-4D97-AF65-F5344CB8AC3E}">
        <p14:creationId xmlns:p14="http://schemas.microsoft.com/office/powerpoint/2010/main" val="759879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Durante</a:t>
            </a:r>
            <a:r>
              <a:rPr lang="pt-BR" altLang="pt-BR" baseline="0" dirty="0"/>
              <a:t> o desenvolvimento do mestrado surgiu a ideia da criação de um mapa hibrido. </a:t>
            </a:r>
          </a:p>
          <a:p>
            <a:r>
              <a:rPr lang="pt-BR" altLang="pt-BR" baseline="0" dirty="0"/>
              <a:t>Nesse mapa hibrido a nuvem de pontos é carregada até a gente ter certeza de que forma geométrica o objeto pode ser simplificado</a:t>
            </a:r>
          </a:p>
          <a:p>
            <a:r>
              <a:rPr lang="pt-BR" altLang="pt-BR" baseline="0" dirty="0"/>
              <a:t>Permite formas parametrizadas mais realistas, como por exemplo, cuboides para representar caixas. Cuboide ele é definido como uma forma com 3 planos ortogonais entre si, e uma única imagem pode não ter informações suficiente pra concluir de que determinado objeto é um cuboide.</a:t>
            </a:r>
          </a:p>
          <a:p>
            <a:r>
              <a:rPr lang="pt-BR" altLang="pt-BR" baseline="0" dirty="0"/>
              <a:t>Quando a parametrização ocorre, é possível jogar fora a nuvem de pontos e assim economizar memória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88106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Por motivos</a:t>
            </a:r>
            <a:r>
              <a:rPr lang="pt-BR" altLang="pt-BR" baseline="0" dirty="0"/>
              <a:t> de comparação, vamos também criar mapas em outras 2 formas de representação, que vão ser criados a partir do mapa de nuvem de pontos . </a:t>
            </a:r>
            <a:r>
              <a:rPr lang="pt-BR" altLang="pt-BR" dirty="0" err="1"/>
              <a:t>Voxel</a:t>
            </a:r>
            <a:r>
              <a:rPr lang="pt-BR" altLang="pt-BR" dirty="0"/>
              <a:t> grid é uma representação em grade no espaço 3D, onde</a:t>
            </a:r>
            <a:r>
              <a:rPr lang="pt-BR" altLang="pt-BR" baseline="0" dirty="0"/>
              <a:t> o espaço ocupado por objetos é representados por células.</a:t>
            </a:r>
          </a:p>
          <a:p>
            <a:endParaRPr lang="pt-BR" altLang="pt-BR" baseline="0" dirty="0"/>
          </a:p>
          <a:p>
            <a:r>
              <a:rPr lang="pt-BR" altLang="pt-BR" baseline="0" dirty="0"/>
              <a:t>E a representação de </a:t>
            </a:r>
            <a:r>
              <a:rPr lang="pt-BR" altLang="pt-BR" baseline="0" dirty="0" err="1"/>
              <a:t>octree</a:t>
            </a:r>
            <a:r>
              <a:rPr lang="pt-BR" altLang="pt-BR" baseline="0" dirty="0"/>
              <a:t> também é com base em grades, mas é feita de forma esparsa. 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926683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Explicar o mapa </a:t>
            </a:r>
            <a:r>
              <a:rPr lang="pt-BR" altLang="pt-BR" dirty="0" err="1"/>
              <a:t>paremetrizado</a:t>
            </a:r>
            <a:r>
              <a:rPr lang="pt-BR" altLang="pt-BR" dirty="0"/>
              <a:t> e nuvem de pontos</a:t>
            </a:r>
          </a:p>
        </p:txBody>
      </p:sp>
    </p:spTree>
    <p:extLst>
      <p:ext uri="{BB962C8B-B14F-4D97-AF65-F5344CB8AC3E}">
        <p14:creationId xmlns:p14="http://schemas.microsoft.com/office/powerpoint/2010/main" val="365302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Por que é importante falar sobre mapeamento 3D com robôs móveis</a:t>
            </a:r>
          </a:p>
          <a:p>
            <a:endParaRPr lang="pt-BR" altLang="pt-BR" dirty="0"/>
          </a:p>
          <a:p>
            <a:r>
              <a:rPr lang="pt-BR" altLang="pt-BR" dirty="0"/>
              <a:t>https://www.caranddriver.com/news/a33438246/ford-robotic-dogs-3d-map-factory/</a:t>
            </a:r>
          </a:p>
          <a:p>
            <a:r>
              <a:rPr lang="pt-BR" altLang="pt-BR" dirty="0"/>
              <a:t>https://www.youtube.com/watch?v=05Zr-WQuHUU</a:t>
            </a:r>
          </a:p>
        </p:txBody>
      </p:sp>
    </p:spTree>
    <p:extLst>
      <p:ext uri="{BB962C8B-B14F-4D97-AF65-F5344CB8AC3E}">
        <p14:creationId xmlns:p14="http://schemas.microsoft.com/office/powerpoint/2010/main" val="30667819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 err="1"/>
              <a:t>Gazebo</a:t>
            </a:r>
            <a:r>
              <a:rPr lang="pt-BR" altLang="pt-BR" baseline="0" dirty="0"/>
              <a:t> é um dos principais simuladores da literatura</a:t>
            </a:r>
          </a:p>
          <a:p>
            <a:r>
              <a:rPr lang="pt-BR" altLang="pt-BR" baseline="0" dirty="0"/>
              <a:t>Ele possui um série de ferramentas que facilita a criação de ambientes internos,</a:t>
            </a:r>
          </a:p>
          <a:p>
            <a:r>
              <a:rPr lang="pt-BR" altLang="pt-BR" baseline="0" dirty="0"/>
              <a:t>Disponibilidade de uma série de sensores além de ser uma ferramenta </a:t>
            </a:r>
            <a:r>
              <a:rPr lang="pt-BR" altLang="pt-BR" baseline="0" dirty="0" err="1"/>
              <a:t>opensource</a:t>
            </a:r>
            <a:r>
              <a:rPr lang="pt-BR" altLang="pt-BR" baseline="0" dirty="0"/>
              <a:t> 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624191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A</a:t>
            </a:r>
            <a:r>
              <a:rPr lang="pt-BR" altLang="pt-BR" baseline="0" dirty="0"/>
              <a:t> comunicação com o </a:t>
            </a:r>
            <a:r>
              <a:rPr lang="pt-BR" altLang="pt-BR" baseline="0" dirty="0" err="1"/>
              <a:t>gazebo</a:t>
            </a:r>
            <a:r>
              <a:rPr lang="pt-BR" altLang="pt-BR" baseline="0" dirty="0"/>
              <a:t> acontece através do ROS, que é o </a:t>
            </a:r>
            <a:r>
              <a:rPr lang="pt-BR" altLang="pt-BR" baseline="0" dirty="0" err="1"/>
              <a:t>Robot</a:t>
            </a:r>
            <a:r>
              <a:rPr lang="pt-BR" altLang="pt-BR" baseline="0" dirty="0"/>
              <a:t> </a:t>
            </a:r>
            <a:r>
              <a:rPr lang="pt-BR" altLang="pt-BR" baseline="0" dirty="0" err="1"/>
              <a:t>operating</a:t>
            </a:r>
            <a:r>
              <a:rPr lang="pt-BR" altLang="pt-BR" baseline="0" dirty="0"/>
              <a:t> system.</a:t>
            </a:r>
          </a:p>
          <a:p>
            <a:r>
              <a:rPr lang="pt-BR" altLang="pt-BR" baseline="0" dirty="0"/>
              <a:t>O ROS é conhecido como um middleware, e permite fazer a comunicação entre diferentes aplicações através de nós.</a:t>
            </a:r>
          </a:p>
          <a:p>
            <a:r>
              <a:rPr lang="pt-BR" altLang="pt-BR" baseline="0" dirty="0"/>
              <a:t>É possível transmitir informações entre esses nós através de tópicos.</a:t>
            </a:r>
          </a:p>
          <a:p>
            <a:r>
              <a:rPr lang="pt-BR" altLang="pt-BR" baseline="0" dirty="0"/>
              <a:t>Pra esse trabalho é usado um script de </a:t>
            </a:r>
            <a:r>
              <a:rPr lang="pt-BR" altLang="pt-BR" baseline="0" dirty="0" err="1"/>
              <a:t>python</a:t>
            </a:r>
            <a:r>
              <a:rPr lang="pt-BR" altLang="pt-BR" baseline="0" dirty="0"/>
              <a:t> para 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988999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033385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840914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 que</a:t>
            </a:r>
            <a:r>
              <a:rPr lang="pt-BR" altLang="pt-BR" baseline="0" dirty="0"/>
              <a:t> a ideia da simulação é adicionar ruído de </a:t>
            </a:r>
            <a:r>
              <a:rPr lang="pt-BR" altLang="pt-BR" baseline="0" dirty="0" err="1"/>
              <a:t>odometria</a:t>
            </a:r>
            <a:r>
              <a:rPr lang="pt-BR" altLang="pt-BR" baseline="0" dirty="0"/>
              <a:t> e verificar as correções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967374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642345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34352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5066198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276879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47676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I</a:t>
            </a:r>
            <a:r>
              <a:rPr lang="pt-BR" altLang="pt-BR" baseline="0" dirty="0"/>
              <a:t> – SLAM</a:t>
            </a:r>
          </a:p>
          <a:p>
            <a:r>
              <a:rPr lang="pt-BR" altLang="pt-BR" baseline="0" dirty="0"/>
              <a:t>II – Exploração clássica – indicar pro robô qual caminho deve seguir baseado no mapa</a:t>
            </a:r>
          </a:p>
          <a:p>
            <a:r>
              <a:rPr lang="pt-BR" altLang="pt-BR" baseline="0" dirty="0"/>
              <a:t>III – Active </a:t>
            </a:r>
            <a:r>
              <a:rPr lang="pt-BR" altLang="pt-BR" baseline="0" dirty="0" err="1"/>
              <a:t>localization</a:t>
            </a:r>
            <a:r>
              <a:rPr lang="pt-BR" altLang="pt-BR" baseline="0" dirty="0"/>
              <a:t> – Quando temos controle do robô para entender melhor a localização dele</a:t>
            </a:r>
          </a:p>
          <a:p>
            <a:r>
              <a:rPr lang="pt-BR" altLang="pt-BR" baseline="0" dirty="0"/>
              <a:t>IV – Exploração integrada – tudo junto misturado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8468301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2282906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2171674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584406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5350105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9927643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167470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Agora comparando o mapa de </a:t>
            </a:r>
            <a:r>
              <a:rPr lang="pt-BR" altLang="pt-BR" dirty="0" err="1"/>
              <a:t>voxel</a:t>
            </a:r>
            <a:r>
              <a:rPr lang="pt-BR" altLang="pt-BR" dirty="0"/>
              <a:t> grid e o mapa de </a:t>
            </a:r>
            <a:r>
              <a:rPr lang="pt-BR" altLang="pt-BR" dirty="0" err="1"/>
              <a:t>octree</a:t>
            </a:r>
            <a:endParaRPr lang="pt-BR" altLang="pt-BR" dirty="0"/>
          </a:p>
          <a:p>
            <a:r>
              <a:rPr lang="pt-BR" altLang="pt-BR" dirty="0"/>
              <a:t>Nesse</a:t>
            </a:r>
            <a:r>
              <a:rPr lang="pt-BR" altLang="pt-BR" baseline="0" dirty="0"/>
              <a:t> gráfico é possível ver o uso de memória nas linhas sólidas</a:t>
            </a:r>
          </a:p>
          <a:p>
            <a:r>
              <a:rPr lang="pt-BR" altLang="pt-BR" baseline="0" dirty="0"/>
              <a:t>Tempo de criação do mapa nas linhas pontilhadas</a:t>
            </a: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313066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Aqui tem alguns</a:t>
            </a:r>
            <a:r>
              <a:rPr lang="pt-BR" altLang="pt-BR" baseline="0" dirty="0"/>
              <a:t> gráficos demonstrando o uso de memória um trecho do mapa em nas representações de alto </a:t>
            </a:r>
            <a:r>
              <a:rPr lang="pt-BR" altLang="pt-BR" baseline="0" dirty="0" err="1"/>
              <a:t>nivem</a:t>
            </a:r>
            <a:r>
              <a:rPr lang="pt-BR" altLang="pt-BR" baseline="0" dirty="0"/>
              <a:t>, nuvem de pontos e mapa híbrido</a:t>
            </a:r>
          </a:p>
          <a:p>
            <a:r>
              <a:rPr lang="pt-BR" altLang="pt-BR" baseline="0" dirty="0"/>
              <a:t>demonstrando o efeito do mapa hibrido em termos de uso de memória e tempo de processamento</a:t>
            </a: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5885615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2884916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93022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A literatura mostra muitas maneiras de se resolver o</a:t>
            </a:r>
            <a:r>
              <a:rPr lang="pt-BR" altLang="pt-BR" baseline="0" dirty="0"/>
              <a:t> problema de SLAM</a:t>
            </a:r>
          </a:p>
          <a:p>
            <a:r>
              <a:rPr lang="pt-BR" altLang="pt-BR" baseline="0" dirty="0"/>
              <a:t>A solução </a:t>
            </a:r>
            <a:r>
              <a:rPr lang="pt-BR" altLang="pt-BR" baseline="0" dirty="0" err="1"/>
              <a:t>cássica</a:t>
            </a:r>
            <a:r>
              <a:rPr lang="pt-BR" altLang="pt-BR" baseline="0" dirty="0"/>
              <a:t> é através do filtro de </a:t>
            </a:r>
            <a:r>
              <a:rPr lang="pt-BR" altLang="pt-BR" baseline="0" dirty="0" err="1"/>
              <a:t>Kalman</a:t>
            </a:r>
            <a:r>
              <a:rPr lang="pt-BR" altLang="pt-BR" baseline="0" dirty="0"/>
              <a:t> estendido</a:t>
            </a:r>
          </a:p>
          <a:p>
            <a:r>
              <a:rPr lang="pt-BR" altLang="pt-BR" baseline="0" dirty="0"/>
              <a:t>Um exemplo da aplicação do EKF SLAM é visto nessa foto aqui, onde o robô percorre um ambiente que é simplificado em 2D e vê pontos de interesses</a:t>
            </a:r>
            <a:endParaRPr lang="pt-BR" altLang="pt-BR" dirty="0"/>
          </a:p>
          <a:p>
            <a:endParaRPr lang="pt-BR" altLang="pt-BR" dirty="0"/>
          </a:p>
          <a:p>
            <a:r>
              <a:rPr lang="pt-BR" altLang="pt-BR" dirty="0"/>
              <a:t>Explicar o que é a</a:t>
            </a:r>
            <a:r>
              <a:rPr lang="pt-BR" altLang="pt-BR" baseline="0" dirty="0"/>
              <a:t> solução clássica do EKF-SLAM</a:t>
            </a:r>
          </a:p>
          <a:p>
            <a:r>
              <a:rPr lang="pt-BR" altLang="pt-BR" baseline="0" dirty="0"/>
              <a:t>Explicar o que é </a:t>
            </a:r>
            <a:r>
              <a:rPr lang="pt-BR" altLang="pt-BR" baseline="0" dirty="0" err="1"/>
              <a:t>feature</a:t>
            </a:r>
            <a:endParaRPr lang="pt-BR" altLang="pt-BR" baseline="0" dirty="0"/>
          </a:p>
          <a:p>
            <a:r>
              <a:rPr lang="pt-BR" altLang="pt-BR" baseline="0" dirty="0"/>
              <a:t>Explicar o que é </a:t>
            </a:r>
            <a:r>
              <a:rPr lang="pt-BR" altLang="pt-BR" baseline="0" dirty="0" err="1"/>
              <a:t>landmark</a:t>
            </a:r>
            <a:r>
              <a:rPr lang="pt-BR" altLang="pt-BR" baseline="0" dirty="0"/>
              <a:t> (marcos)</a:t>
            </a:r>
          </a:p>
          <a:p>
            <a:r>
              <a:rPr lang="pt-BR" altLang="pt-BR" baseline="0" dirty="0"/>
              <a:t>Falar “parametrizados”</a:t>
            </a:r>
          </a:p>
          <a:p>
            <a:r>
              <a:rPr lang="pt-BR" altLang="pt-BR" baseline="0" dirty="0"/>
              <a:t>Explicar dificuldades de cada tipo de representação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2810346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211043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Esse aqui é o setup experimental que acontece na</a:t>
            </a:r>
            <a:r>
              <a:rPr lang="pt-BR" altLang="pt-BR" baseline="0" dirty="0"/>
              <a:t> frente do corredor do LMI</a:t>
            </a:r>
          </a:p>
          <a:p>
            <a:r>
              <a:rPr lang="pt-BR" altLang="pt-BR" baseline="0" dirty="0"/>
              <a:t>Foi colocado alguns objetos espalhados pelo corredor e foi traçado uma trajetória objetivo, e os comandos enviados pro robô tentam seguir essa trajetória</a:t>
            </a: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5718574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Esse aqui é o setup experimental que acontece na</a:t>
            </a:r>
            <a:r>
              <a:rPr lang="pt-BR" altLang="pt-BR" baseline="0" dirty="0"/>
              <a:t> frente do corredor do LMI</a:t>
            </a:r>
          </a:p>
          <a:p>
            <a:r>
              <a:rPr lang="pt-BR" altLang="pt-BR" baseline="0" dirty="0"/>
              <a:t>Foi colocado alguns objetos espalhados pelo corredor e foi traçado uma trajetória objetivo, e os comandos enviados pro robô tentam seguir essa trajetória</a:t>
            </a: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7048486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3340512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998030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9629009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87106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6489800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761141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434929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Buscar</a:t>
            </a:r>
            <a:r>
              <a:rPr lang="pt-BR" altLang="pt-BR" baseline="0" dirty="0"/>
              <a:t> solução para mapas mais realistas do que os mapas simplificados tradicionalmente conhecidos no EKF-SLAM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8230788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0449172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Até agora eu mostrei</a:t>
            </a:r>
            <a:r>
              <a:rPr lang="pt-BR" altLang="pt-BR" baseline="0" dirty="0"/>
              <a:t> resultados estáticos apenas, e aqui eu queria mostrar um segundo teste do mapa sendo criado ao longo do tempo.</a:t>
            </a:r>
          </a:p>
          <a:p>
            <a:r>
              <a:rPr lang="pt-BR" altLang="pt-BR" baseline="0" dirty="0"/>
              <a:t>A ideia desse experimento é testar o conceito de loop </a:t>
            </a:r>
            <a:r>
              <a:rPr lang="pt-BR" altLang="pt-BR" baseline="0" dirty="0" err="1"/>
              <a:t>closure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151359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7674858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2873005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5424315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6721116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176776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0841714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439576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620363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 err="1"/>
              <a:t>Slam</a:t>
            </a:r>
            <a:r>
              <a:rPr lang="pt-BR" altLang="pt-BR" baseline="0" dirty="0"/>
              <a:t> envolve um conjunto de variáveis</a:t>
            </a:r>
          </a:p>
          <a:p>
            <a:r>
              <a:rPr lang="pt-BR" altLang="pt-BR" baseline="0" dirty="0"/>
              <a:t>Pose do robô (x) ao longo do tempo ilustrado pelo triângulo</a:t>
            </a:r>
          </a:p>
          <a:p>
            <a:r>
              <a:rPr lang="pt-BR" altLang="pt-BR" baseline="0" dirty="0"/>
              <a:t>Mapa (m) que é definido por um conjunto de marcos ou </a:t>
            </a:r>
            <a:r>
              <a:rPr lang="pt-BR" altLang="pt-BR" baseline="0" dirty="0" err="1"/>
              <a:t>features</a:t>
            </a:r>
            <a:endParaRPr lang="pt-BR" altLang="pt-BR" baseline="0" dirty="0"/>
          </a:p>
          <a:p>
            <a:r>
              <a:rPr lang="pt-BR" altLang="pt-BR" baseline="0" dirty="0"/>
              <a:t>Input dado ao robô (u)</a:t>
            </a:r>
          </a:p>
          <a:p>
            <a:r>
              <a:rPr lang="pt-BR" altLang="pt-BR" baseline="0" dirty="0"/>
              <a:t>Medição do mapa (z)</a:t>
            </a: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6987814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7250689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Explicar o mapa </a:t>
            </a:r>
            <a:r>
              <a:rPr lang="pt-BR" altLang="pt-BR" dirty="0" err="1"/>
              <a:t>paremetrizado</a:t>
            </a:r>
            <a:r>
              <a:rPr lang="pt-BR" altLang="pt-BR" dirty="0"/>
              <a:t> e nuvem de pontos</a:t>
            </a:r>
          </a:p>
        </p:txBody>
      </p:sp>
    </p:spTree>
    <p:extLst>
      <p:ext uri="{BB962C8B-B14F-4D97-AF65-F5344CB8AC3E}">
        <p14:creationId xmlns:p14="http://schemas.microsoft.com/office/powerpoint/2010/main" val="22033052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1083025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Explicar o mapa </a:t>
            </a:r>
            <a:r>
              <a:rPr lang="pt-BR" altLang="pt-BR" dirty="0" err="1"/>
              <a:t>paremetrizado</a:t>
            </a:r>
            <a:r>
              <a:rPr lang="pt-BR" altLang="pt-BR" dirty="0"/>
              <a:t> e nuvem de pontos</a:t>
            </a:r>
          </a:p>
        </p:txBody>
      </p:sp>
    </p:spTree>
    <p:extLst>
      <p:ext uri="{BB962C8B-B14F-4D97-AF65-F5344CB8AC3E}">
        <p14:creationId xmlns:p14="http://schemas.microsoft.com/office/powerpoint/2010/main" val="15174039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7702964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Esse é o primeiro teste que a gente faz que com</a:t>
            </a:r>
            <a:r>
              <a:rPr lang="pt-BR" altLang="pt-BR" baseline="0" dirty="0"/>
              <a:t> ruído de processo zero. </a:t>
            </a:r>
          </a:p>
          <a:p>
            <a:r>
              <a:rPr lang="pt-BR" altLang="pt-BR" baseline="0" dirty="0"/>
              <a:t>O objetivo desse teste é entende qual seria o melhor mapa possível dado o sistema de extração de </a:t>
            </a:r>
            <a:r>
              <a:rPr lang="pt-BR" altLang="pt-BR" baseline="0" dirty="0" err="1"/>
              <a:t>feature</a:t>
            </a:r>
            <a:r>
              <a:rPr lang="pt-BR" altLang="pt-BR" baseline="0" dirty="0"/>
              <a:t> utilizada</a:t>
            </a:r>
          </a:p>
          <a:p>
            <a:r>
              <a:rPr lang="pt-BR" altLang="pt-BR" baseline="0" dirty="0"/>
              <a:t>Então o mapa amarelo é criado através do sequenciamento da nuvem de pontos na pose perfeita do robô</a:t>
            </a:r>
          </a:p>
          <a:p>
            <a:r>
              <a:rPr lang="pt-BR" altLang="pt-BR" baseline="0" dirty="0"/>
              <a:t>Azul é o mapa de nuvem de pontos que foi gerado pelo algoritmo com as covariâncias de processo igual zero</a:t>
            </a:r>
          </a:p>
          <a:p>
            <a:r>
              <a:rPr lang="pt-BR" altLang="pt-BR" dirty="0"/>
              <a:t>É</a:t>
            </a:r>
            <a:r>
              <a:rPr lang="pt-BR" altLang="pt-BR" baseline="0" dirty="0"/>
              <a:t> possível ver que essas porções de paredes não foram observadas pelo robô nem no mapa amarelo</a:t>
            </a: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1699059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Explicar o mapa </a:t>
            </a:r>
            <a:r>
              <a:rPr lang="pt-BR" altLang="pt-BR" dirty="0" err="1"/>
              <a:t>paremetrizado</a:t>
            </a:r>
            <a:r>
              <a:rPr lang="pt-BR" altLang="pt-BR" dirty="0"/>
              <a:t> e nuvem de pontos</a:t>
            </a:r>
          </a:p>
        </p:txBody>
      </p:sp>
    </p:spTree>
    <p:extLst>
      <p:ext uri="{BB962C8B-B14F-4D97-AF65-F5344CB8AC3E}">
        <p14:creationId xmlns:p14="http://schemas.microsoft.com/office/powerpoint/2010/main" val="42075032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Falar</a:t>
            </a:r>
            <a:r>
              <a:rPr lang="pt-BR" altLang="pt-BR" baseline="0" dirty="0"/>
              <a:t> o que é o </a:t>
            </a:r>
            <a:r>
              <a:rPr lang="pt-BR" altLang="pt-BR" baseline="0" dirty="0" err="1"/>
              <a:t>gazebo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7401251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Para a </a:t>
            </a:r>
            <a:r>
              <a:rPr lang="pt-BR" altLang="pt-BR" dirty="0" err="1"/>
              <a:t>feature</a:t>
            </a:r>
            <a:r>
              <a:rPr lang="pt-BR" altLang="pt-BR" dirty="0"/>
              <a:t> planar esse processo é um pouco diferente. Aqui tem um exemplo aqui</a:t>
            </a:r>
            <a:r>
              <a:rPr lang="pt-BR" altLang="pt-BR" baseline="0" dirty="0"/>
              <a:t> tem um corredor e aqui tem uma parede. O robô acabou de fazer essa medição em vermelho. 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8072416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Explicar o mapa </a:t>
            </a:r>
            <a:r>
              <a:rPr lang="pt-BR" altLang="pt-BR" dirty="0" err="1"/>
              <a:t>paremetrizado</a:t>
            </a:r>
            <a:r>
              <a:rPr lang="pt-BR" altLang="pt-BR" dirty="0"/>
              <a:t> e nuvem de pontos</a:t>
            </a:r>
          </a:p>
        </p:txBody>
      </p:sp>
    </p:spTree>
    <p:extLst>
      <p:ext uri="{BB962C8B-B14F-4D97-AF65-F5344CB8AC3E}">
        <p14:creationId xmlns:p14="http://schemas.microsoft.com/office/powerpoint/2010/main" val="385935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Existem duas maneiras</a:t>
            </a:r>
            <a:r>
              <a:rPr lang="pt-BR" altLang="pt-BR" baseline="0" dirty="0"/>
              <a:t> de se resolver problema de SLAM</a:t>
            </a:r>
          </a:p>
          <a:p>
            <a:pPr marL="171450" indent="-171450">
              <a:buFontTx/>
              <a:buChar char="-"/>
            </a:pPr>
            <a:r>
              <a:rPr lang="pt-BR" altLang="pt-BR" baseline="0" dirty="0"/>
              <a:t>O </a:t>
            </a:r>
            <a:r>
              <a:rPr lang="pt-BR" altLang="pt-BR" baseline="0" dirty="0" err="1"/>
              <a:t>full</a:t>
            </a:r>
            <a:r>
              <a:rPr lang="pt-BR" altLang="pt-BR" baseline="0" dirty="0"/>
              <a:t> SLAM está interessado no cálculo de toda trajetória do robô ao longo do tempo, então ele ter que armazenas os valores de medição e os valores de input, e aplica um </a:t>
            </a:r>
            <a:r>
              <a:rPr lang="pt-BR" altLang="pt-BR" baseline="0" dirty="0" err="1"/>
              <a:t>otimizador</a:t>
            </a:r>
            <a:r>
              <a:rPr lang="pt-BR" altLang="pt-BR" baseline="0" dirty="0"/>
              <a:t>, como é o caso do SLAM com base em grafos</a:t>
            </a:r>
          </a:p>
          <a:p>
            <a:pPr marL="171450" indent="-171450">
              <a:buFontTx/>
              <a:buChar char="-"/>
            </a:pPr>
            <a:r>
              <a:rPr lang="pt-BR" altLang="pt-BR" baseline="0" dirty="0"/>
              <a:t>O online SLAM só tem interesse na pose atual do robô e no mapa , então ele vai integrando as medições e inputs pra conseguir fazer essa estimativa. Entre os principais métodos que resolve esse problema são os filtros EKF ou UKF. 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5748864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1813266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Explicar o mapa </a:t>
            </a:r>
            <a:r>
              <a:rPr lang="pt-BR" altLang="pt-BR" dirty="0" err="1"/>
              <a:t>paremetrizado</a:t>
            </a:r>
            <a:r>
              <a:rPr lang="pt-BR" altLang="pt-BR" dirty="0"/>
              <a:t> e nuvem de pontos</a:t>
            </a:r>
          </a:p>
        </p:txBody>
      </p:sp>
    </p:spTree>
    <p:extLst>
      <p:ext uri="{BB962C8B-B14F-4D97-AF65-F5344CB8AC3E}">
        <p14:creationId xmlns:p14="http://schemas.microsoft.com/office/powerpoint/2010/main" val="35069775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r>
              <a:rPr lang="pt-BR" altLang="pt-BR" dirty="0"/>
              <a:t>A ideia da </a:t>
            </a:r>
            <a:r>
              <a:rPr lang="pt-BR" altLang="pt-BR" dirty="0" err="1"/>
              <a:t>octree</a:t>
            </a:r>
            <a:r>
              <a:rPr lang="pt-BR" altLang="pt-BR" baseline="0" dirty="0"/>
              <a:t> é fazer uma representação em forma de árvore, onde um cubo </a:t>
            </a:r>
            <a:r>
              <a:rPr lang="pt-BR" altLang="pt-BR" baseline="0" dirty="0" err="1"/>
              <a:t>raíz</a:t>
            </a:r>
            <a:r>
              <a:rPr lang="pt-BR" altLang="pt-BR" baseline="0" dirty="0"/>
              <a:t> vai se dividindo em </a:t>
            </a:r>
            <a:r>
              <a:rPr lang="pt-BR" altLang="pt-BR" baseline="0" dirty="0" err="1"/>
              <a:t>octantes</a:t>
            </a:r>
            <a:r>
              <a:rPr lang="pt-BR" altLang="pt-BR" baseline="0" dirty="0"/>
              <a:t> respectivamente, conforme há a necessidade de se refinar a representação. Caso seja um espaço vazio, o </a:t>
            </a:r>
            <a:r>
              <a:rPr lang="pt-BR" altLang="pt-BR" baseline="0" dirty="0" err="1"/>
              <a:t>octante</a:t>
            </a:r>
            <a:r>
              <a:rPr lang="pt-BR" altLang="pt-BR" baseline="0" dirty="0"/>
              <a:t> não é subdividido, e a ideia é que isso economize memória em relação ao </a:t>
            </a:r>
            <a:r>
              <a:rPr lang="pt-BR" altLang="pt-BR" baseline="0" dirty="0" err="1"/>
              <a:t>voxel</a:t>
            </a:r>
            <a:r>
              <a:rPr lang="pt-BR" altLang="pt-BR" baseline="0" dirty="0"/>
              <a:t> grid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0356109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718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4538"/>
            <a:ext cx="6615113" cy="3722687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7"/>
            <a:ext cx="5440267" cy="446747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476" tIns="43737" rIns="87476" bIns="43737" anchor="ctr"/>
          <a:lstStyle/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69153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09600" y="188640"/>
            <a:ext cx="10972800" cy="418058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2000" y="1249015"/>
            <a:ext cx="10465163" cy="5112569"/>
          </a:xfrm>
        </p:spPr>
        <p:txBody>
          <a:bodyPr/>
          <a:lstStyle>
            <a:lvl1pPr>
              <a:defRPr sz="2000" baseline="0"/>
            </a:lvl1pPr>
            <a:lvl2pPr>
              <a:defRPr sz="2000"/>
            </a:lvl2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623392" y="764704"/>
            <a:ext cx="1094521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 userDrawn="1"/>
        </p:nvSpPr>
        <p:spPr>
          <a:xfrm>
            <a:off x="10392477" y="6361584"/>
            <a:ext cx="153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3B947-D4AF-447E-B207-7D32EA9AAC3B}" type="slidenum">
              <a:rPr lang="pt-BR" sz="1800" baseline="0" smtClean="0">
                <a:solidFill>
                  <a:schemeClr val="tx2"/>
                </a:solidFill>
                <a:latin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r>
              <a:rPr lang="pt-BR" sz="1800" baseline="0" dirty="0">
                <a:solidFill>
                  <a:schemeClr val="tx2"/>
                </a:solidFill>
                <a:latin typeface="+mn-lt"/>
              </a:rPr>
              <a:t>/69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baseline="0" dirty="0"/>
          </a:p>
        </p:txBody>
      </p:sp>
    </p:spTree>
    <p:extLst>
      <p:ext uri="{BB962C8B-B14F-4D97-AF65-F5344CB8AC3E}">
        <p14:creationId xmlns:p14="http://schemas.microsoft.com/office/powerpoint/2010/main" val="164120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0BB7C2B-FC4F-4D3A-8575-6F6C5014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8E5E6A-1CAB-4ACD-9650-8984AECAE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1E0844-7281-43EA-A238-FB168616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200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B499D-4C63-40DE-9CFD-E3BDDA66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723961-91C5-4B2B-AA9C-7B493F66D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8BBAF9-D4D8-4275-A0CA-87057D649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C9FFBE-3C92-4A35-8CE4-D82B06B32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5F9CE3-40BF-4B52-8CB3-E2486378D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086C18-E942-4DB6-9F5F-A7581220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91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60C1B-482C-4C9E-ACD6-33BBC8D3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D9EED2-04FB-4170-B60C-8241C5C75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6F35712-CA72-49E9-9950-BEA264551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5D763B-3D39-4835-9008-E8228DFC5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50F8BD-8E95-4D77-97F2-43338FB1E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8F837B-C83A-4D6A-806A-93928D39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62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C103A-AFE0-421C-AB33-D2A47A47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1C3E75-4E05-44D1-8F05-FF64D1BA9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D8F391-AA41-4C40-BCE7-4217F588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CF8B31-4817-4118-8888-3563D8CF3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30FC12-2361-4346-A8EE-66F9D864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103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A513C26-DFB5-46A2-8B9C-A91D2E98E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9ECC845-0AB9-445E-BB44-6D245F9A2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3F9903-43F2-4EC0-BA7F-69843DD7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9FF167-ACE4-47E9-945D-86DCB63F8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B78737-2277-4FE5-A17A-1279AAF5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594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48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016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069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619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3451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09600" y="2420888"/>
            <a:ext cx="10972800" cy="1426170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623392" y="4005064"/>
            <a:ext cx="1094521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 userDrawn="1"/>
        </p:nvSpPr>
        <p:spPr>
          <a:xfrm>
            <a:off x="10392477" y="6361584"/>
            <a:ext cx="153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3B947-D4AF-447E-B207-7D32EA9AAC3B}" type="slidenum">
              <a:rPr lang="pt-BR" sz="1800" baseline="0" smtClean="0">
                <a:solidFill>
                  <a:schemeClr val="tx2"/>
                </a:solidFill>
                <a:latin typeface="+mn-lt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r>
              <a:rPr lang="pt-BR" sz="1800" baseline="0" dirty="0">
                <a:solidFill>
                  <a:schemeClr val="tx2"/>
                </a:solidFill>
                <a:latin typeface="+mn-lt"/>
              </a:rPr>
              <a:t>/69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baseline="0" dirty="0"/>
          </a:p>
        </p:txBody>
      </p:sp>
    </p:spTree>
    <p:extLst>
      <p:ext uri="{BB962C8B-B14F-4D97-AF65-F5344CB8AC3E}">
        <p14:creationId xmlns:p14="http://schemas.microsoft.com/office/powerpoint/2010/main" val="442729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414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894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346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386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091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8708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2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104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566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9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7" name="CaixaDeTexto 6"/>
          <p:cNvSpPr txBox="1"/>
          <p:nvPr userDrawn="1"/>
        </p:nvSpPr>
        <p:spPr>
          <a:xfrm>
            <a:off x="10872531" y="6381328"/>
            <a:ext cx="105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3B947-D4AF-447E-B207-7D32EA9AAC3B}" type="slidenum">
              <a:rPr lang="pt-BR" sz="1400" baseline="0" smtClean="0"/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r>
              <a:rPr lang="pt-BR" sz="1400" baseline="0" dirty="0"/>
              <a:t>/69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baseline="0" dirty="0"/>
          </a:p>
        </p:txBody>
      </p:sp>
    </p:spTree>
    <p:extLst>
      <p:ext uri="{BB962C8B-B14F-4D97-AF65-F5344CB8AC3E}">
        <p14:creationId xmlns:p14="http://schemas.microsoft.com/office/powerpoint/2010/main" val="9287122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86472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5954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624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3971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97597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7940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853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32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950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39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FADF5-2758-4ABF-802B-F20C15F59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26F582-C39F-46B0-AA98-F1546C8E2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8AB21B-B5D7-4B5C-B721-DE9DA9D06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6F83B0-D767-4DA9-BE6C-F1138C9F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899167-8845-4F2B-9304-614B976A1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9229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5669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945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566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143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8316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9871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7804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8321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08424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59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7370D-3379-46E1-BC33-975A28D5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63BFD4-C8F4-499F-9261-1799472A4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BF7125-FE92-462C-8B2B-4F19EBEE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85DDB2-1D63-4547-AF3D-6AB9B8C8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A4E6AD-5C40-4F71-816D-1687594E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6227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1254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977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92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3440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3458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771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531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3971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4949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03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577C0-E67B-482A-BB59-A2E913EB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7CE958-8AD6-453E-B17B-C3CAE35D0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4CAC81-A52D-4B4D-8296-6ACAC2FF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C35AD5-910E-4446-9F20-9CFCE51C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593D77-33B0-4EC9-B840-EF71D383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7933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1451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4639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264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6371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2928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200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1373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6092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8903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34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4266-4B6F-446E-9BFE-776D7D95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24AF45-7564-42FC-8DC8-F08C1A853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749B8F-55A8-4B0C-AA4B-70F1BF5FB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CC600A-F76D-4499-AECF-0543C6E8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A4ADBD-5219-4C91-8801-C112C6FB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535833-37C4-4151-AF26-3284827F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66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C4494-015F-4736-AD2D-F3214FC0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B3CC81-54AA-4A67-A4D8-67E91CFD3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8ABC60-E0A7-45E3-B7F4-C723D048F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A595C9-2ECA-43CB-9787-72B5BA5A4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4C344D-AABB-4A3F-8C2C-8E10A652F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DA8BE33-D33D-4E8A-B07C-554C527F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A28D5E-2A16-4AF8-B4BD-D3422195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55E6998-4827-443C-92CA-F05407F27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302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68253-1797-46AD-BF9F-A30EA7B2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21E6AB-40F4-40F6-B249-15CD075EA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252434-3E9B-49CC-8952-8B21F303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ACEE951-D7AC-4EE8-8DED-5A2076D4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59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3B947-D4AF-447E-B207-7D32EA9AAC3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74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26" r:id="rId2"/>
    <p:sldLayoutId id="214748364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69E513-832E-4E40-9F45-141E1482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265E14-3E61-4AED-97CD-BF4399129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3E19FC-3116-48F3-8C92-BE98D50DB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B6DD04-D2CE-4F28-B36A-2DB90BB38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E08146-61D7-471E-AE48-2E07973EF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66409-F505-4E2B-A29B-4871997A9CC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482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4FF75-C41D-4214-9E00-8657D159C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13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1AC29-A2BE-4585-80F5-AAB8E8FF35A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40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76384-F9C3-429B-A66F-FCF0EE635A3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82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1E377-6F7C-41E1-8E9E-139ED7ADAF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6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95A96-B683-49C3-B7C3-6BEB3E0F28B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76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26.png"/><Relationship Id="rId9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2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88.png"/><Relationship Id="rId5" Type="http://schemas.openxmlformats.org/officeDocument/2006/relationships/image" Target="../media/image123.jpeg"/><Relationship Id="rId10" Type="http://schemas.openxmlformats.org/officeDocument/2006/relationships/image" Target="../media/image87.png"/><Relationship Id="rId4" Type="http://schemas.openxmlformats.org/officeDocument/2006/relationships/image" Target="../media/image122.png"/><Relationship Id="rId9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2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88.png"/><Relationship Id="rId5" Type="http://schemas.openxmlformats.org/officeDocument/2006/relationships/image" Target="../media/image123.jpeg"/><Relationship Id="rId10" Type="http://schemas.openxmlformats.org/officeDocument/2006/relationships/image" Target="../media/image87.png"/><Relationship Id="rId4" Type="http://schemas.openxmlformats.org/officeDocument/2006/relationships/image" Target="../media/image122.png"/><Relationship Id="rId9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microsoft.com/office/2007/relationships/hdphoto" Target="../media/hdphoto2.wd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58.png"/><Relationship Id="rId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microsoft.com/office/2007/relationships/media" Target="../media/media3.mp4"/><Relationship Id="rId7" Type="http://schemas.openxmlformats.org/officeDocument/2006/relationships/image" Target="../media/image14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Relationship Id="rId9" Type="http://schemas.openxmlformats.org/officeDocument/2006/relationships/image" Target="../media/image1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48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76.png"/><Relationship Id="rId10" Type="http://schemas.openxmlformats.org/officeDocument/2006/relationships/image" Target="../media/image73.png"/><Relationship Id="rId4" Type="http://schemas.openxmlformats.org/officeDocument/2006/relationships/image" Target="../media/image175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67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68.png"/><Relationship Id="rId9" Type="http://schemas.openxmlformats.org/officeDocument/2006/relationships/image" Target="../media/image18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57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56.png"/><Relationship Id="rId4" Type="http://schemas.openxmlformats.org/officeDocument/2006/relationships/image" Target="../media/image168.png"/><Relationship Id="rId9" Type="http://schemas.openxmlformats.org/officeDocument/2006/relationships/image" Target="../media/image18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91.png"/><Relationship Id="rId11" Type="http://schemas.openxmlformats.org/officeDocument/2006/relationships/image" Target="../media/image194.png"/><Relationship Id="rId5" Type="http://schemas.openxmlformats.org/officeDocument/2006/relationships/image" Target="../media/image190.png"/><Relationship Id="rId10" Type="http://schemas.openxmlformats.org/officeDocument/2006/relationships/image" Target="../media/image193.png"/><Relationship Id="rId4" Type="http://schemas.openxmlformats.org/officeDocument/2006/relationships/notesSlide" Target="../notesSlides/notesSlide81.xml"/><Relationship Id="rId9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62290" y="1890252"/>
            <a:ext cx="9105708" cy="2690877"/>
          </a:xfrm>
        </p:spPr>
        <p:txBody>
          <a:bodyPr>
            <a:normAutofit/>
          </a:bodyPr>
          <a:lstStyle/>
          <a:p>
            <a:r>
              <a:rPr lang="en-US" sz="3200" dirty="0"/>
              <a:t>SOLVING THE SIMULTANEOUS LOCALIZATION AND 3D MAPPING PROBLEM IN MOBILE ROBOTICS USING MULTI-LEVEL PARAMETERIZED REPRESENTATIONS</a:t>
            </a:r>
            <a:endParaRPr lang="pt-BR" sz="3200" b="1" dirty="0"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23999" y="4581129"/>
            <a:ext cx="9144000" cy="7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t-BR" altLang="pt-BR" sz="2400" dirty="0">
                <a:solidFill>
                  <a:prstClr val="black"/>
                </a:solidFill>
                <a:ea typeface="Arial Unicode MS" pitchFamily="34" charset="-128"/>
                <a:cs typeface="Arial Unicode MS" pitchFamily="34" charset="-128"/>
              </a:rPr>
              <a:t>Leonardo </a:t>
            </a:r>
            <a:r>
              <a:rPr lang="pt-BR" altLang="pt-BR" sz="2400" dirty="0" err="1">
                <a:solidFill>
                  <a:prstClr val="black"/>
                </a:solidFill>
                <a:ea typeface="Arial Unicode MS" pitchFamily="34" charset="-128"/>
                <a:cs typeface="Arial Unicode MS" pitchFamily="34" charset="-128"/>
              </a:rPr>
              <a:t>Mariga</a:t>
            </a:r>
            <a:endParaRPr lang="pt-BR" altLang="pt-BR" sz="2400" dirty="0">
              <a:solidFill>
                <a:prstClr val="black"/>
              </a:solidFill>
              <a:ea typeface="Arial Unicode MS" pitchFamily="34" charset="-128"/>
              <a:cs typeface="Arial Unicode MS" pitchFamily="34" charset="-128"/>
            </a:endParaRPr>
          </a:p>
          <a:p>
            <a:pPr algn="ctr"/>
            <a:r>
              <a:rPr lang="pt-BR" altLang="pt-BR" sz="2000" dirty="0">
                <a:solidFill>
                  <a:prstClr val="black"/>
                </a:solidFill>
                <a:ea typeface="Arial Unicode MS" pitchFamily="34" charset="-128"/>
                <a:cs typeface="Arial Unicode MS" pitchFamily="34" charset="-128"/>
              </a:rPr>
              <a:t>Supervisor: Prof. Dr. Cairo L. Nascimento Jr.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17" y="980728"/>
            <a:ext cx="1953172" cy="742994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3999" y="1164834"/>
            <a:ext cx="9143999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t-BR" altLang="pt-BR" sz="2400" b="1" dirty="0">
                <a:solidFill>
                  <a:prstClr val="black"/>
                </a:solidFill>
                <a:ea typeface="Arial Unicode MS" pitchFamily="34" charset="-128"/>
                <a:cs typeface="Arial Unicode MS" pitchFamily="34" charset="-128"/>
              </a:rPr>
              <a:t>Instituto Tecnológico de Aeronáutica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43144" y="6350886"/>
            <a:ext cx="91440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t-BR" altLang="pt-BR" sz="1600" dirty="0">
                <a:solidFill>
                  <a:prstClr val="black"/>
                </a:solidFill>
                <a:ea typeface="Arial Unicode MS" pitchFamily="34" charset="-128"/>
                <a:cs typeface="Arial Unicode MS" pitchFamily="34" charset="-128"/>
              </a:rPr>
              <a:t>10/12/2021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14CDA3-746D-462E-90A3-07B663B60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44" y="1002622"/>
            <a:ext cx="1224136" cy="70214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1096660" y="6286520"/>
            <a:ext cx="1095340" cy="571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Rodapé 5"/>
          <p:cNvSpPr txBox="1">
            <a:spLocks/>
          </p:cNvSpPr>
          <p:nvPr/>
        </p:nvSpPr>
        <p:spPr>
          <a:xfrm>
            <a:off x="11487208" y="6292847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16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88080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  <a:r>
              <a:rPr lang="en-US" sz="1400" dirty="0"/>
              <a:t>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Proposed solution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3352" y="894730"/>
            <a:ext cx="95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Extended </a:t>
            </a:r>
            <a:r>
              <a:rPr lang="en-US" sz="3200" b="1" dirty="0" err="1">
                <a:solidFill>
                  <a:schemeClr val="accent1"/>
                </a:solidFill>
              </a:rPr>
              <a:t>Kalman</a:t>
            </a:r>
            <a:r>
              <a:rPr lang="en-US" sz="3200" b="1" dirty="0">
                <a:solidFill>
                  <a:schemeClr val="accent1"/>
                </a:solidFill>
              </a:rPr>
              <a:t> Filter framework in a SLAM problem: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30875" y="3948480"/>
            <a:ext cx="180020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12811" y="5174179"/>
            <a:ext cx="180020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</a:p>
        </p:txBody>
      </p:sp>
      <p:cxnSp>
        <p:nvCxnSpPr>
          <p:cNvPr id="31" name="Straight Arrow Connector 30"/>
          <p:cNvCxnSpPr>
            <a:endCxn id="25" idx="0"/>
          </p:cNvCxnSpPr>
          <p:nvPr/>
        </p:nvCxnSpPr>
        <p:spPr>
          <a:xfrm>
            <a:off x="7730975" y="3475449"/>
            <a:ext cx="0" cy="4730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6780219" y="5882572"/>
            <a:ext cx="2155398" cy="646331"/>
            <a:chOff x="2005493" y="5208228"/>
            <a:chExt cx="2155398" cy="646331"/>
          </a:xfrm>
        </p:grpSpPr>
        <p:sp>
          <p:nvSpPr>
            <p:cNvPr id="34" name="TextBox 33"/>
            <p:cNvSpPr txBox="1"/>
            <p:nvPr/>
          </p:nvSpPr>
          <p:spPr>
            <a:xfrm>
              <a:off x="2005493" y="5208228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Is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005493" y="5208228"/>
              <a:ext cx="2155398" cy="646331"/>
              <a:chOff x="2005493" y="5208228"/>
              <a:chExt cx="2155398" cy="646331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2005493" y="5208228"/>
                <a:ext cx="21553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            a previously </a:t>
                </a:r>
              </a:p>
              <a:p>
                <a:r>
                  <a:rPr lang="en-US" dirty="0"/>
                  <a:t>    known feature?</a:t>
                </a: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996" y="5266062"/>
                <a:ext cx="541976" cy="289464"/>
              </a:xfrm>
              <a:prstGeom prst="rect">
                <a:avLst/>
              </a:prstGeom>
            </p:spPr>
          </p:pic>
        </p:grpSp>
      </p:grpSp>
      <p:cxnSp>
        <p:nvCxnSpPr>
          <p:cNvPr id="39" name="Straight Arrow Connector 38"/>
          <p:cNvCxnSpPr/>
          <p:nvPr/>
        </p:nvCxnSpPr>
        <p:spPr>
          <a:xfrm>
            <a:off x="7730975" y="4740568"/>
            <a:ext cx="0" cy="4730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2" idx="3"/>
            <a:endCxn id="26" idx="1"/>
          </p:cNvCxnSpPr>
          <p:nvPr/>
        </p:nvCxnSpPr>
        <p:spPr>
          <a:xfrm>
            <a:off x="8405783" y="5568217"/>
            <a:ext cx="707028" cy="2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6" idx="0"/>
            <a:endCxn id="25" idx="3"/>
          </p:cNvCxnSpPr>
          <p:nvPr/>
        </p:nvCxnSpPr>
        <p:spPr>
          <a:xfrm rot="16200000" flipV="1">
            <a:off x="8907166" y="4068434"/>
            <a:ext cx="829655" cy="138183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618226" y="5174179"/>
            <a:ext cx="180020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</a:t>
            </a:r>
          </a:p>
        </p:txBody>
      </p:sp>
      <p:cxnSp>
        <p:nvCxnSpPr>
          <p:cNvPr id="46" name="Elbow Connector 45"/>
          <p:cNvCxnSpPr>
            <a:stCxn id="44" idx="0"/>
            <a:endCxn id="25" idx="1"/>
          </p:cNvCxnSpPr>
          <p:nvPr/>
        </p:nvCxnSpPr>
        <p:spPr>
          <a:xfrm rot="5400000" flipH="1" flipV="1">
            <a:off x="5759773" y="4103078"/>
            <a:ext cx="829655" cy="131254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2" idx="1"/>
            <a:endCxn id="44" idx="3"/>
          </p:cNvCxnSpPr>
          <p:nvPr/>
        </p:nvCxnSpPr>
        <p:spPr>
          <a:xfrm flipH="1">
            <a:off x="6418426" y="5568217"/>
            <a:ext cx="619205" cy="2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641894" y="327098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44"/>
          <a:stretch/>
        </p:blipFill>
        <p:spPr>
          <a:xfrm>
            <a:off x="920578" y="4791389"/>
            <a:ext cx="2957697" cy="59082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428735" y="520168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84484" y="520168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8"/>
          <a:stretch/>
        </p:blipFill>
        <p:spPr>
          <a:xfrm>
            <a:off x="693947" y="5507568"/>
            <a:ext cx="2957697" cy="61420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41629" y="4342499"/>
            <a:ext cx="274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State vector augmentation: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4791" y="1701324"/>
            <a:ext cx="30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State vector definition:</a:t>
            </a:r>
          </a:p>
        </p:txBody>
      </p:sp>
      <p:pic>
        <p:nvPicPr>
          <p:cNvPr id="1026" name="Picture 2" descr="https://latex2png.com/pngs/6c5ecd8160ad264b0ddaad1aa815322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79"/>
          <a:stretch/>
        </p:blipFill>
        <p:spPr bwMode="auto">
          <a:xfrm>
            <a:off x="404939" y="2319975"/>
            <a:ext cx="6425936" cy="6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2png.com/pngs/80f2a3f7df46c0f06aeaa736fe15a5a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02" y="1976981"/>
            <a:ext cx="2359952" cy="72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95940" y="3574032"/>
            <a:ext cx="305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New feature detection</a:t>
            </a:r>
          </a:p>
        </p:txBody>
      </p:sp>
      <p:cxnSp>
        <p:nvCxnSpPr>
          <p:cNvPr id="4" name="Straight Arrow Connector 3"/>
          <p:cNvCxnSpPr>
            <a:stCxn id="32" idx="2"/>
          </p:cNvCxnSpPr>
          <p:nvPr/>
        </p:nvCxnSpPr>
        <p:spPr>
          <a:xfrm>
            <a:off x="1824628" y="4035697"/>
            <a:ext cx="9425" cy="3068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osango 1">
            <a:extLst>
              <a:ext uri="{FF2B5EF4-FFF2-40B4-BE49-F238E27FC236}">
                <a16:creationId xmlns:a16="http://schemas.microsoft.com/office/drawing/2014/main" id="{249544F1-300D-465B-8BE4-80E2D19E7B51}"/>
              </a:ext>
            </a:extLst>
          </p:cNvPr>
          <p:cNvSpPr/>
          <p:nvPr/>
        </p:nvSpPr>
        <p:spPr>
          <a:xfrm>
            <a:off x="7037631" y="5234447"/>
            <a:ext cx="1368152" cy="66753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0367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98" y="1193276"/>
            <a:ext cx="7253937" cy="461091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0078" y="5055257"/>
            <a:ext cx="31098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Planar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Unidirectional 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Z rotation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01423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384" y="1052736"/>
            <a:ext cx="2645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Process model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93" y="3098064"/>
            <a:ext cx="936104" cy="1502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4971939"/>
            <a:ext cx="1080120" cy="11659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8785124" y="1171140"/>
            <a:ext cx="936104" cy="150227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7964016" y="1548665"/>
            <a:ext cx="0" cy="35656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964016" y="1886770"/>
            <a:ext cx="1372344" cy="1859366"/>
          </a:xfrm>
          <a:prstGeom prst="line">
            <a:avLst/>
          </a:prstGeom>
          <a:ln w="76200">
            <a:prstDash val="solid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614" y="2877550"/>
            <a:ext cx="543873" cy="518379"/>
          </a:xfrm>
          <a:prstGeom prst="rect">
            <a:avLst/>
          </a:prstGeom>
        </p:spPr>
      </p:pic>
      <p:sp>
        <p:nvSpPr>
          <p:cNvPr id="31" name="Arc 30"/>
          <p:cNvSpPr/>
          <p:nvPr/>
        </p:nvSpPr>
        <p:spPr>
          <a:xfrm rot="19480867">
            <a:off x="7821142" y="2578203"/>
            <a:ext cx="914400" cy="980543"/>
          </a:xfrm>
          <a:prstGeom prst="arc">
            <a:avLst>
              <a:gd name="adj1" fmla="val 16129088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16" y="2032916"/>
            <a:ext cx="430947" cy="4012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59" y="4460905"/>
            <a:ext cx="1673317" cy="37361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5" r="89510" b="85473"/>
          <a:stretch/>
        </p:blipFill>
        <p:spPr>
          <a:xfrm>
            <a:off x="9752780" y="1924654"/>
            <a:ext cx="562618" cy="3550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t="-1162" r="72949" b="83950"/>
          <a:stretch/>
        </p:blipFill>
        <p:spPr>
          <a:xfrm>
            <a:off x="7050073" y="3574136"/>
            <a:ext cx="304800" cy="402264"/>
          </a:xfrm>
          <a:prstGeom prst="rect">
            <a:avLst/>
          </a:prstGeom>
        </p:spPr>
      </p:pic>
      <p:pic>
        <p:nvPicPr>
          <p:cNvPr id="2050" name="Picture 2" descr="https://latex2png.com/pngs/058012639601c8c03514bb3c7354dab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469" y="2233529"/>
            <a:ext cx="4857119" cy="100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DEE7899-CFB9-4954-8195-49D1B8CFB638}"/>
              </a:ext>
            </a:extLst>
          </p:cNvPr>
          <p:cNvSpPr txBox="1"/>
          <p:nvPr/>
        </p:nvSpPr>
        <p:spPr>
          <a:xfrm>
            <a:off x="551384" y="3536300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where</a:t>
            </a:r>
            <a:r>
              <a:rPr lang="pt-BR" dirty="0"/>
              <a:t>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6B071E-A8F6-44B2-8FBB-42243F7CF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59" y="4021401"/>
            <a:ext cx="2058980" cy="2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572E0B-2D8C-41D4-816C-06E8BA4B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59" y="4903017"/>
            <a:ext cx="1787528" cy="3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1FB8FF-E3CE-4F04-89DF-097899E42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4" y="2634887"/>
            <a:ext cx="936102" cy="2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50138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91744" y="1648379"/>
            <a:ext cx="704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Plane</a:t>
            </a:r>
          </a:p>
          <a:p>
            <a:r>
              <a:rPr lang="en-US" dirty="0">
                <a:solidFill>
                  <a:schemeClr val="accent1"/>
                </a:solidFill>
              </a:rPr>
              <a:t>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8137" y="1687008"/>
            <a:ext cx="1567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Plane segment</a:t>
            </a:r>
          </a:p>
          <a:p>
            <a:r>
              <a:rPr lang="en-US" dirty="0">
                <a:solidFill>
                  <a:schemeClr val="accent1"/>
                </a:solidFill>
              </a:rPr>
              <a:t>Cylinder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280887" y="1887708"/>
            <a:ext cx="144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280887" y="2103732"/>
            <a:ext cx="144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24514" y="965416"/>
            <a:ext cx="2675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Map representation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91744" y="2434931"/>
            <a:ext cx="663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(EKF)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0930" y="2427355"/>
            <a:ext cx="2158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(Parameterized map)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965416"/>
            <a:ext cx="4505954" cy="3362794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24514" y="3462402"/>
            <a:ext cx="1807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Point feature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" y="4581020"/>
            <a:ext cx="1634749" cy="36274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24514" y="4127632"/>
            <a:ext cx="1855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Cylinder centroid: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4514" y="5189470"/>
            <a:ext cx="222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Measurement model: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06259" y="3212976"/>
            <a:ext cx="6174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55DBE4-EBE8-4A54-B3CD-238776B0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59" y="5881413"/>
            <a:ext cx="5879976" cy="42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135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31624"/>
            <a:ext cx="4813600" cy="3894393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384" y="1072247"/>
            <a:ext cx="185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Plane feature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3" y="1880309"/>
            <a:ext cx="2651887" cy="315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1"/>
          <a:stretch/>
        </p:blipFill>
        <p:spPr>
          <a:xfrm>
            <a:off x="4596784" y="1854197"/>
            <a:ext cx="2950389" cy="38353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448274" y="2045966"/>
            <a:ext cx="1056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3" y="3230635"/>
            <a:ext cx="2940833" cy="318272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551384" y="2687940"/>
            <a:ext cx="3100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Compact plane representation: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65" y="2426426"/>
            <a:ext cx="1447016" cy="2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462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90" y="1470621"/>
            <a:ext cx="4926096" cy="4653391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384" y="1072247"/>
            <a:ext cx="185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Plane feature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3" y="1880309"/>
            <a:ext cx="2651887" cy="315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1"/>
          <a:stretch/>
        </p:blipFill>
        <p:spPr>
          <a:xfrm>
            <a:off x="4596784" y="1854197"/>
            <a:ext cx="2950389" cy="38353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448274" y="2045966"/>
            <a:ext cx="1056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51384" y="5030465"/>
            <a:ext cx="2220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Measurement model: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6" y="3231135"/>
            <a:ext cx="2940833" cy="3182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51384" y="2687940"/>
            <a:ext cx="3100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Compact plane representation: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5353EC-89CA-489C-A052-396A66A3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12" y="5577661"/>
            <a:ext cx="6950185" cy="72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213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84" y="870592"/>
            <a:ext cx="3303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Feature extraction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6060" y="3720440"/>
            <a:ext cx="28083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Plane segment extraction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6060" y="5168080"/>
            <a:ext cx="280831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Cylinder extraction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85" b="48934"/>
          <a:stretch/>
        </p:blipFill>
        <p:spPr>
          <a:xfrm>
            <a:off x="417284" y="1503168"/>
            <a:ext cx="3071336" cy="2374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5" t="1110" r="570" b="47824"/>
          <a:stretch/>
        </p:blipFill>
        <p:spPr>
          <a:xfrm>
            <a:off x="3308600" y="1523178"/>
            <a:ext cx="3071336" cy="23746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8" t="51833" r="25427" b="-2899"/>
          <a:stretch/>
        </p:blipFill>
        <p:spPr>
          <a:xfrm>
            <a:off x="6676040" y="923280"/>
            <a:ext cx="3168352" cy="2449691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29" idx="2"/>
            <a:endCxn id="6" idx="0"/>
          </p:cNvCxnSpPr>
          <p:nvPr/>
        </p:nvCxnSpPr>
        <p:spPr>
          <a:xfrm>
            <a:off x="8260216" y="3372971"/>
            <a:ext cx="0" cy="3474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2"/>
            <a:endCxn id="23" idx="0"/>
          </p:cNvCxnSpPr>
          <p:nvPr/>
        </p:nvCxnSpPr>
        <p:spPr>
          <a:xfrm>
            <a:off x="8260216" y="4368512"/>
            <a:ext cx="0" cy="7995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664372" y="3871736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664372" y="4179049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664372" y="5311301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9664372" y="5619209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2"/>
          </p:cNvCxnSpPr>
          <p:nvPr/>
        </p:nvCxnSpPr>
        <p:spPr>
          <a:xfrm>
            <a:off x="8260216" y="5816152"/>
            <a:ext cx="0" cy="674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292180" y="3686542"/>
            <a:ext cx="164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Plane parameters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272369" y="4029958"/>
            <a:ext cx="1199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Point clouds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312444" y="5091315"/>
            <a:ext cx="1869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Cylinder parameters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281672" y="5460544"/>
            <a:ext cx="1199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Point clouds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27576" y="22791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2054" name="Picture 6" descr="Intel RealSense Depth Camera D435i 82635D435IDK B&amp;amp;H Photo Vide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100" y="3555139"/>
            <a:ext cx="3109957" cy="310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1734874" y="5156874"/>
            <a:ext cx="936104" cy="26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1390" y="5492116"/>
            <a:ext cx="137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imager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54984" y="5968683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 projector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768149" y="5492116"/>
            <a:ext cx="540451" cy="41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403487" y="5982748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imager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4225111" y="5676782"/>
            <a:ext cx="223057" cy="305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13903" y="6278959"/>
            <a:ext cx="13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module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231904" y="5968683"/>
            <a:ext cx="216024" cy="31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8">
            <a:extLst>
              <a:ext uri="{FF2B5EF4-FFF2-40B4-BE49-F238E27FC236}">
                <a16:creationId xmlns:a16="http://schemas.microsoft.com/office/drawing/2014/main" id="{ECEF3B43-F048-48C3-9CBD-735189ED328D}"/>
              </a:ext>
            </a:extLst>
          </p:cNvPr>
          <p:cNvSpPr/>
          <p:nvPr/>
        </p:nvSpPr>
        <p:spPr>
          <a:xfrm>
            <a:off x="317504" y="4021145"/>
            <a:ext cx="3671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Intel RealSense Depth Camera D435i</a:t>
            </a:r>
          </a:p>
        </p:txBody>
      </p:sp>
    </p:spTree>
    <p:extLst>
      <p:ext uri="{BB962C8B-B14F-4D97-AF65-F5344CB8AC3E}">
        <p14:creationId xmlns:p14="http://schemas.microsoft.com/office/powerpoint/2010/main" val="5264059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7"/>
          <a:stretch/>
        </p:blipFill>
        <p:spPr>
          <a:xfrm>
            <a:off x="5540710" y="960158"/>
            <a:ext cx="5268274" cy="2281847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84" y="870592"/>
            <a:ext cx="3045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Plane extraction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5" y="4322887"/>
            <a:ext cx="2972733" cy="22279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77" y="4214111"/>
            <a:ext cx="3179534" cy="2325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382" y="4180835"/>
            <a:ext cx="3433853" cy="244653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12459" y="38111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06249" y="371170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7700" y="386002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3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28755" y="3635617"/>
            <a:ext cx="11527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 rot="12986985">
            <a:off x="5792552" y="4626803"/>
            <a:ext cx="456655" cy="960120"/>
          </a:xfrm>
          <a:custGeom>
            <a:avLst/>
            <a:gdLst>
              <a:gd name="connsiteX0" fmla="*/ 0 w 456655"/>
              <a:gd name="connsiteY0" fmla="*/ 960120 h 960120"/>
              <a:gd name="connsiteX1" fmla="*/ 411480 w 456655"/>
              <a:gd name="connsiteY1" fmla="*/ 512064 h 960120"/>
              <a:gd name="connsiteX2" fmla="*/ 448056 w 456655"/>
              <a:gd name="connsiteY2" fmla="*/ 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655" h="960120">
                <a:moveTo>
                  <a:pt x="0" y="960120"/>
                </a:moveTo>
                <a:cubicBezTo>
                  <a:pt x="168402" y="816102"/>
                  <a:pt x="336804" y="672084"/>
                  <a:pt x="411480" y="512064"/>
                </a:cubicBezTo>
                <a:cubicBezTo>
                  <a:pt x="486156" y="352044"/>
                  <a:pt x="445008" y="92964"/>
                  <a:pt x="448056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495600" y="5106863"/>
            <a:ext cx="13633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744072" y="5365216"/>
            <a:ext cx="13633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56"/>
          <p:cNvSpPr/>
          <p:nvPr/>
        </p:nvSpPr>
        <p:spPr>
          <a:xfrm rot="15325263">
            <a:off x="9617151" y="3788886"/>
            <a:ext cx="456655" cy="960120"/>
          </a:xfrm>
          <a:custGeom>
            <a:avLst/>
            <a:gdLst>
              <a:gd name="connsiteX0" fmla="*/ 0 w 456655"/>
              <a:gd name="connsiteY0" fmla="*/ 960120 h 960120"/>
              <a:gd name="connsiteX1" fmla="*/ 411480 w 456655"/>
              <a:gd name="connsiteY1" fmla="*/ 512064 h 960120"/>
              <a:gd name="connsiteX2" fmla="*/ 448056 w 456655"/>
              <a:gd name="connsiteY2" fmla="*/ 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655" h="960120">
                <a:moveTo>
                  <a:pt x="0" y="960120"/>
                </a:moveTo>
                <a:cubicBezTo>
                  <a:pt x="168402" y="816102"/>
                  <a:pt x="336804" y="672084"/>
                  <a:pt x="411480" y="512064"/>
                </a:cubicBezTo>
                <a:cubicBezTo>
                  <a:pt x="486156" y="352044"/>
                  <a:pt x="445008" y="92964"/>
                  <a:pt x="448056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0720698" y="5259272"/>
            <a:ext cx="8425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24" descr="https://latex2png.com/pngs/2460eaa9074e12a0aa7346d4292eedc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553" y="5130238"/>
            <a:ext cx="323801" cy="33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551384" y="1664637"/>
            <a:ext cx="212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Planar RANSAC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259" y="2239343"/>
            <a:ext cx="239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Robust against noise</a:t>
            </a:r>
          </a:p>
        </p:txBody>
      </p:sp>
    </p:spTree>
    <p:extLst>
      <p:ext uri="{BB962C8B-B14F-4D97-AF65-F5344CB8AC3E}">
        <p14:creationId xmlns:p14="http://schemas.microsoft.com/office/powerpoint/2010/main" val="8504951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84" y="870592"/>
            <a:ext cx="3045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Plane extraction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1384" y="1664637"/>
            <a:ext cx="423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Plane segment parameterization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144391"/>
            <a:ext cx="2972733" cy="22279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8928" y="3645024"/>
            <a:ext cx="2036889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2D projection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58928" y="4446509"/>
            <a:ext cx="2036889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Minimum area rectangle (MAR)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46" y="3912961"/>
            <a:ext cx="6976071" cy="288032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" idx="0"/>
          </p:cNvCxnSpPr>
          <p:nvPr/>
        </p:nvCxnSpPr>
        <p:spPr>
          <a:xfrm>
            <a:off x="1868544" y="3222373"/>
            <a:ext cx="8829" cy="422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72957" y="4023858"/>
            <a:ext cx="8829" cy="422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77371" y="5042503"/>
            <a:ext cx="8829" cy="422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https://latex2png.com/pngs/191308e6e23fbe100ef014d1ec083a5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13" y="5670645"/>
            <a:ext cx="1302174" cy="21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5383257" y="3200400"/>
            <a:ext cx="514623" cy="960120"/>
          </a:xfrm>
          <a:custGeom>
            <a:avLst/>
            <a:gdLst>
              <a:gd name="connsiteX0" fmla="*/ 514623 w 514623"/>
              <a:gd name="connsiteY0" fmla="*/ 0 h 960120"/>
              <a:gd name="connsiteX1" fmla="*/ 167151 w 514623"/>
              <a:gd name="connsiteY1" fmla="*/ 374904 h 960120"/>
              <a:gd name="connsiteX2" fmla="*/ 2559 w 514623"/>
              <a:gd name="connsiteY2" fmla="*/ 96012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623" h="960120">
                <a:moveTo>
                  <a:pt x="514623" y="0"/>
                </a:moveTo>
                <a:cubicBezTo>
                  <a:pt x="383559" y="107442"/>
                  <a:pt x="252495" y="214884"/>
                  <a:pt x="167151" y="374904"/>
                </a:cubicBezTo>
                <a:cubicBezTo>
                  <a:pt x="81807" y="534924"/>
                  <a:pt x="-17253" y="867156"/>
                  <a:pt x="2559" y="960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227064" y="4216062"/>
            <a:ext cx="905256" cy="255354"/>
          </a:xfrm>
          <a:custGeom>
            <a:avLst/>
            <a:gdLst>
              <a:gd name="connsiteX0" fmla="*/ 0 w 905256"/>
              <a:gd name="connsiteY0" fmla="*/ 255354 h 255354"/>
              <a:gd name="connsiteX1" fmla="*/ 402336 w 905256"/>
              <a:gd name="connsiteY1" fmla="*/ 17610 h 255354"/>
              <a:gd name="connsiteX2" fmla="*/ 905256 w 905256"/>
              <a:gd name="connsiteY2" fmla="*/ 17610 h 255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5256" h="255354">
                <a:moveTo>
                  <a:pt x="0" y="255354"/>
                </a:moveTo>
                <a:cubicBezTo>
                  <a:pt x="125730" y="156294"/>
                  <a:pt x="251460" y="57234"/>
                  <a:pt x="402336" y="17610"/>
                </a:cubicBezTo>
                <a:cubicBezTo>
                  <a:pt x="553212" y="-22014"/>
                  <a:pt x="905256" y="17610"/>
                  <a:pt x="905256" y="1761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832" y="3311128"/>
            <a:ext cx="9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RANSAC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367" y="2826382"/>
            <a:ext cx="238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cloud + plane eq.</a:t>
            </a:r>
          </a:p>
        </p:txBody>
      </p:sp>
    </p:spTree>
    <p:extLst>
      <p:ext uri="{BB962C8B-B14F-4D97-AF65-F5344CB8AC3E}">
        <p14:creationId xmlns:p14="http://schemas.microsoft.com/office/powerpoint/2010/main" val="170072330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84" y="870592"/>
            <a:ext cx="3045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Plane extraction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39" y="1455367"/>
            <a:ext cx="5768205" cy="279191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023992" y="1103984"/>
            <a:ext cx="149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Radial filter 2: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68008" y="4600939"/>
            <a:ext cx="1743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Validation gates: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Centroid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Area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00807"/>
            <a:ext cx="4968552" cy="487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11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Summary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3867284-9CAE-4067-9769-6CCD77EC6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64" y="1000108"/>
            <a:ext cx="10210800" cy="5453228"/>
          </a:xfrm>
        </p:spPr>
        <p:txBody>
          <a:bodyPr>
            <a:normAutofit lnSpcReduction="10000"/>
          </a:bodyPr>
          <a:lstStyle/>
          <a:p>
            <a:r>
              <a:rPr lang="en-US" sz="2100" dirty="0"/>
              <a:t>Introduction</a:t>
            </a:r>
            <a:endParaRPr lang="pt-BR" sz="2100" dirty="0"/>
          </a:p>
          <a:p>
            <a:pPr lvl="1"/>
            <a:r>
              <a:rPr lang="en-US" sz="2100" dirty="0"/>
              <a:t>Motivation</a:t>
            </a:r>
            <a:endParaRPr lang="pt-BR" sz="2100" dirty="0"/>
          </a:p>
          <a:p>
            <a:pPr lvl="1"/>
            <a:r>
              <a:rPr lang="en-US" sz="2100" dirty="0"/>
              <a:t>Problem</a:t>
            </a:r>
            <a:r>
              <a:rPr lang="pt-BR" sz="2100" dirty="0"/>
              <a:t> </a:t>
            </a:r>
            <a:r>
              <a:rPr lang="en-US" sz="2100" dirty="0"/>
              <a:t>statement</a:t>
            </a:r>
          </a:p>
          <a:p>
            <a:pPr lvl="1"/>
            <a:r>
              <a:rPr lang="en-US" sz="2100" dirty="0"/>
              <a:t>Objectives</a:t>
            </a:r>
          </a:p>
          <a:p>
            <a:r>
              <a:rPr lang="en-US" sz="2100" dirty="0"/>
              <a:t>Theoretical background</a:t>
            </a:r>
          </a:p>
          <a:p>
            <a:pPr lvl="1"/>
            <a:r>
              <a:rPr lang="en-US" sz="2100" dirty="0"/>
              <a:t>SLAM overview</a:t>
            </a:r>
          </a:p>
          <a:p>
            <a:pPr lvl="1"/>
            <a:r>
              <a:rPr lang="en-US" sz="2100" dirty="0"/>
              <a:t>EKF SLAM</a:t>
            </a:r>
          </a:p>
          <a:p>
            <a:r>
              <a:rPr lang="en-US" sz="2100" dirty="0"/>
              <a:t>Proposed solution</a:t>
            </a:r>
          </a:p>
          <a:p>
            <a:pPr lvl="1"/>
            <a:r>
              <a:rPr lang="en-US" sz="2100" dirty="0"/>
              <a:t>EKF framework</a:t>
            </a:r>
          </a:p>
          <a:p>
            <a:pPr lvl="1"/>
            <a:r>
              <a:rPr lang="en-US" sz="2100" dirty="0"/>
              <a:t>Feature extraction and update</a:t>
            </a:r>
          </a:p>
          <a:p>
            <a:pPr lvl="1"/>
            <a:r>
              <a:rPr lang="en-US" sz="2100" dirty="0"/>
              <a:t>Map representation</a:t>
            </a:r>
          </a:p>
          <a:p>
            <a:pPr lvl="1"/>
            <a:r>
              <a:rPr lang="en-US" sz="2100" dirty="0"/>
              <a:t>Integration</a:t>
            </a:r>
          </a:p>
          <a:p>
            <a:r>
              <a:rPr lang="en-US" sz="2100" dirty="0"/>
              <a:t>Simulated results</a:t>
            </a:r>
          </a:p>
          <a:p>
            <a:r>
              <a:rPr lang="en-US" sz="2100" dirty="0"/>
              <a:t>Experimental results</a:t>
            </a:r>
          </a:p>
          <a:p>
            <a:r>
              <a:rPr lang="en-US" sz="2100" dirty="0"/>
              <a:t>Conclusion and future works</a:t>
            </a:r>
          </a:p>
          <a:p>
            <a:endParaRPr lang="pt-BR" dirty="0"/>
          </a:p>
        </p:txBody>
      </p:sp>
      <p:sp>
        <p:nvSpPr>
          <p:cNvPr id="12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2726146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29" y="980728"/>
            <a:ext cx="4474898" cy="5056261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84" y="870592"/>
            <a:ext cx="3410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Cylinder extraction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6259" y="1628800"/>
            <a:ext cx="6288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Axis aligned to the floor’s normal, no oblique or tilted cylinder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inside the bounds of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822158"/>
            <a:ext cx="3024336" cy="25278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1" y="3739163"/>
            <a:ext cx="2767708" cy="25101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3843" y="3068378"/>
            <a:ext cx="155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Clusterization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3" name="Oval 2"/>
          <p:cNvSpPr/>
          <p:nvPr/>
        </p:nvSpPr>
        <p:spPr>
          <a:xfrm>
            <a:off x="8904312" y="1628800"/>
            <a:ext cx="194421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761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00" y="1162979"/>
            <a:ext cx="4474898" cy="5056261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84" y="870592"/>
            <a:ext cx="3410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Cylinder extraction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0865" y="1464900"/>
            <a:ext cx="350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Cylinder parameterization:</a:t>
            </a:r>
          </a:p>
        </p:txBody>
      </p:sp>
      <p:pic>
        <p:nvPicPr>
          <p:cNvPr id="31" name="Picture 4" descr="https://latex2png.com/pngs/00d8cf25bf75ba04f924af0a5fb2dc6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963" y="1614514"/>
            <a:ext cx="1440160" cy="2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07368" y="3037655"/>
            <a:ext cx="6503652" cy="3312368"/>
            <a:chOff x="969864" y="2636912"/>
            <a:chExt cx="5669590" cy="288757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48"/>
            <a:stretch/>
          </p:blipFill>
          <p:spPr>
            <a:xfrm>
              <a:off x="969864" y="3068960"/>
              <a:ext cx="5669590" cy="245552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415480" y="2636912"/>
              <a:ext cx="295232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48" b="62568"/>
          <a:stretch/>
        </p:blipFill>
        <p:spPr>
          <a:xfrm>
            <a:off x="606259" y="2235745"/>
            <a:ext cx="4295572" cy="1545321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332404" y="3490762"/>
            <a:ext cx="194421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238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29" y="980728"/>
            <a:ext cx="4474898" cy="5056261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84" y="870592"/>
            <a:ext cx="3410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Cylinder extraction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5779" y="1988840"/>
            <a:ext cx="2111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Validation gates: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Radius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Radius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76" y="2974304"/>
            <a:ext cx="1944216" cy="6480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87" y="1165352"/>
            <a:ext cx="3024336" cy="252786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507" y="4135889"/>
            <a:ext cx="2674831" cy="253193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519936" y="3876546"/>
            <a:ext cx="4488" cy="7695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048328" y="4254435"/>
            <a:ext cx="194421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68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84" y="870592"/>
            <a:ext cx="2979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 association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3650" y="2342083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Accounts for covariance.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Scale invariant.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964397" y="1437091"/>
            <a:ext cx="3657633" cy="1512168"/>
            <a:chOff x="7401108" y="1784044"/>
            <a:chExt cx="2963839" cy="1225334"/>
          </a:xfrm>
        </p:grpSpPr>
        <p:sp>
          <p:nvSpPr>
            <p:cNvPr id="3" name="Oval 2"/>
            <p:cNvSpPr/>
            <p:nvPr/>
          </p:nvSpPr>
          <p:spPr>
            <a:xfrm rot="20536263">
              <a:off x="7401108" y="2073274"/>
              <a:ext cx="2592288" cy="9361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5-Point Star 3"/>
            <p:cNvSpPr/>
            <p:nvPr/>
          </p:nvSpPr>
          <p:spPr>
            <a:xfrm>
              <a:off x="8589240" y="2451898"/>
              <a:ext cx="216024" cy="144016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5225" y="2633531"/>
              <a:ext cx="462027" cy="233395"/>
            </a:xfrm>
            <a:prstGeom prst="rect">
              <a:avLst/>
            </a:prstGeom>
          </p:spPr>
        </p:pic>
        <p:sp>
          <p:nvSpPr>
            <p:cNvPr id="9" name="5-Point Star 8"/>
            <p:cNvSpPr/>
            <p:nvPr/>
          </p:nvSpPr>
          <p:spPr>
            <a:xfrm>
              <a:off x="9669360" y="1996862"/>
              <a:ext cx="216024" cy="144016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5041" y="1784044"/>
              <a:ext cx="279906" cy="377402"/>
            </a:xfrm>
            <a:prstGeom prst="rect">
              <a:avLst/>
            </a:prstGeom>
          </p:spPr>
        </p:pic>
      </p:grpSp>
      <p:pic>
        <p:nvPicPr>
          <p:cNvPr id="1030" name="Picture 6" descr="https://latex2png.com/pngs/2f6b0a21b95cea221cfba6d71ea4106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5238281"/>
            <a:ext cx="2850192" cy="3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atex2png.com/pngs/c6d3a38ee2f2d9d8d94f3cd6122d06ea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03" b="-7239"/>
          <a:stretch/>
        </p:blipFill>
        <p:spPr bwMode="auto">
          <a:xfrm>
            <a:off x="3123851" y="3518500"/>
            <a:ext cx="418224" cy="25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51384" y="1664637"/>
            <a:ext cx="2990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</a:rPr>
              <a:t>Mahalanobis</a:t>
            </a:r>
            <a:r>
              <a:rPr lang="en-US" sz="2400" dirty="0">
                <a:solidFill>
                  <a:schemeClr val="accent6"/>
                </a:solidFill>
              </a:rPr>
              <a:t> distance: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16654" y="3890360"/>
            <a:ext cx="4005" cy="7335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21901" y="506423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20556" y="504523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81456" y="4732959"/>
            <a:ext cx="1515518" cy="582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as new feature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9468" y="4831815"/>
            <a:ext cx="1649961" cy="361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feature</a:t>
            </a:r>
          </a:p>
        </p:txBody>
      </p:sp>
      <p:sp>
        <p:nvSpPr>
          <p:cNvPr id="10" name="Diamond 9"/>
          <p:cNvSpPr/>
          <p:nvPr/>
        </p:nvSpPr>
        <p:spPr>
          <a:xfrm>
            <a:off x="2743641" y="4632364"/>
            <a:ext cx="954036" cy="783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10" idx="1"/>
            <a:endCxn id="32" idx="3"/>
          </p:cNvCxnSpPr>
          <p:nvPr/>
        </p:nvCxnSpPr>
        <p:spPr>
          <a:xfrm flipH="1" flipV="1">
            <a:off x="2199429" y="5012640"/>
            <a:ext cx="544212" cy="116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25" idx="1"/>
          </p:cNvCxnSpPr>
          <p:nvPr/>
        </p:nvCxnSpPr>
        <p:spPr>
          <a:xfrm>
            <a:off x="3697677" y="5024336"/>
            <a:ext cx="8837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8" descr="https://latex2png.com/pngs/c6d3a38ee2f2d9d8d94f3cd6122d06ea.png">
            <a:extLst>
              <a:ext uri="{FF2B5EF4-FFF2-40B4-BE49-F238E27FC236}">
                <a16:creationId xmlns:a16="http://schemas.microsoft.com/office/drawing/2014/main" id="{9C977079-D4FA-41E1-9004-D737E148C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28" t="-27292" r="-5652" b="-7239"/>
          <a:stretch/>
        </p:blipFill>
        <p:spPr bwMode="auto">
          <a:xfrm>
            <a:off x="3279444" y="4396272"/>
            <a:ext cx="1425920" cy="24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25FCAB0-4E2B-4FEB-9ADE-3EC5D0432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4462194"/>
            <a:ext cx="4367808" cy="48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38268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39" y="2172760"/>
            <a:ext cx="7608061" cy="4257722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1384" y="870592"/>
            <a:ext cx="2800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Feature growth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384" y="1664637"/>
            <a:ext cx="217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Cylinder growth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24" y="1196752"/>
            <a:ext cx="1951567" cy="151357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F64FCA3-BA57-4361-8FB2-2AF3AC338A15}"/>
              </a:ext>
            </a:extLst>
          </p:cNvPr>
          <p:cNvSpPr txBox="1"/>
          <p:nvPr/>
        </p:nvSpPr>
        <p:spPr>
          <a:xfrm>
            <a:off x="6312024" y="5533096"/>
            <a:ext cx="189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</a:rPr>
              <a:t>Measured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feature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37A3EA2-CF3A-4E5B-A679-CF503AFD6C27}"/>
              </a:ext>
            </a:extLst>
          </p:cNvPr>
          <p:cNvSpPr txBox="1"/>
          <p:nvPr/>
        </p:nvSpPr>
        <p:spPr>
          <a:xfrm>
            <a:off x="5087888" y="6076458"/>
            <a:ext cx="175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FF00"/>
                </a:solidFill>
              </a:rPr>
              <a:t>Updated</a:t>
            </a:r>
            <a:r>
              <a:rPr lang="pt-BR" b="1" dirty="0">
                <a:solidFill>
                  <a:srgbClr val="00FF00"/>
                </a:solidFill>
              </a:rPr>
              <a:t> </a:t>
            </a:r>
            <a:r>
              <a:rPr lang="pt-BR" b="1" dirty="0" err="1">
                <a:solidFill>
                  <a:srgbClr val="00FF00"/>
                </a:solidFill>
              </a:rPr>
              <a:t>feature</a:t>
            </a:r>
            <a:endParaRPr lang="pt-BR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968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05" y="975685"/>
            <a:ext cx="9058298" cy="4949783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1384" y="870592"/>
            <a:ext cx="2800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Feature growth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384" y="1664637"/>
            <a:ext cx="2986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Plane segment growth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67003" y="3196877"/>
            <a:ext cx="1247866" cy="466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Concatenate point cloud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49923" y="4004727"/>
            <a:ext cx="1887822" cy="29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to new eq.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74734" y="4302536"/>
            <a:ext cx="7303" cy="349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atex2png.com/pngs/c640517ed68b2392de1661759d5c417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30" y="2406406"/>
            <a:ext cx="565642" cy="21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atex2png.com/pngs/b203065a16aef92be632475bacec04f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381" y="2318933"/>
            <a:ext cx="356089" cy="34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>
            <a:stCxn id="32" idx="2"/>
          </p:cNvCxnSpPr>
          <p:nvPr/>
        </p:nvCxnSpPr>
        <p:spPr>
          <a:xfrm>
            <a:off x="2290936" y="3663292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032377" y="2722460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700471" y="2722460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64844" y="3444310"/>
            <a:ext cx="0" cy="5604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https://latex2png.com/pngs/0611621a4b83452f8f49002c0d28b4b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90" y="3159208"/>
            <a:ext cx="306016" cy="2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https://latex2png.com/pngs/191308e6e23fbe100ef014d1ec083a5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05" y="5629334"/>
            <a:ext cx="1172100" cy="19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/>
          <p:cNvCxnSpPr/>
          <p:nvPr/>
        </p:nvCxnSpPr>
        <p:spPr>
          <a:xfrm>
            <a:off x="2390955" y="5157192"/>
            <a:ext cx="9345" cy="432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https://latex2png.com/pngs/0c409895eeb213f58cf53ec8fbb091f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35" y="4776816"/>
            <a:ext cx="395809" cy="2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534765" y="4764025"/>
            <a:ext cx="1887822" cy="29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Reparametrization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290936" y="4340217"/>
            <a:ext cx="7303" cy="349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DEB1276-C321-4337-8119-B1B1303FBCD0}"/>
              </a:ext>
            </a:extLst>
          </p:cNvPr>
          <p:cNvSpPr txBox="1"/>
          <p:nvPr/>
        </p:nvSpPr>
        <p:spPr>
          <a:xfrm>
            <a:off x="8400256" y="2228016"/>
            <a:ext cx="173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</a:rPr>
              <a:t>Measured</a:t>
            </a:r>
            <a:r>
              <a:rPr lang="pt-BR" b="1" dirty="0">
                <a:solidFill>
                  <a:srgbClr val="FF0000"/>
                </a:solidFill>
              </a:rPr>
              <a:t> plane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9E17126-8866-48D4-AE73-7FC9A30B42B3}"/>
              </a:ext>
            </a:extLst>
          </p:cNvPr>
          <p:cNvSpPr txBox="1"/>
          <p:nvPr/>
        </p:nvSpPr>
        <p:spPr>
          <a:xfrm>
            <a:off x="6075667" y="1895469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00FF00"/>
                </a:solidFill>
              </a:rPr>
              <a:t>Updated</a:t>
            </a:r>
            <a:r>
              <a:rPr lang="pt-BR" b="1" dirty="0">
                <a:solidFill>
                  <a:srgbClr val="00FF00"/>
                </a:solidFill>
              </a:rPr>
              <a:t> plane</a:t>
            </a:r>
          </a:p>
        </p:txBody>
      </p:sp>
    </p:spTree>
    <p:extLst>
      <p:ext uri="{BB962C8B-B14F-4D97-AF65-F5344CB8AC3E}">
        <p14:creationId xmlns:p14="http://schemas.microsoft.com/office/powerpoint/2010/main" val="185521397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3744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Map representations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288650"/>
            <a:ext cx="6023299" cy="50087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098289" y="4797151"/>
            <a:ext cx="220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Point cloud map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1424" y="4797152"/>
            <a:ext cx="2030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High level map</a:t>
            </a:r>
          </a:p>
        </p:txBody>
      </p:sp>
    </p:spTree>
    <p:extLst>
      <p:ext uri="{BB962C8B-B14F-4D97-AF65-F5344CB8AC3E}">
        <p14:creationId xmlns:p14="http://schemas.microsoft.com/office/powerpoint/2010/main" val="141363082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04DB5BA-F7C1-4161-B123-C40B95413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3" y="1659649"/>
            <a:ext cx="10450383" cy="4734586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3744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Map representations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300" y="1535925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Hybrid 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87888" y="6056294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Cuboid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CED8DFCF-E474-46B8-8053-8AF99BD2D70F}"/>
              </a:ext>
            </a:extLst>
          </p:cNvPr>
          <p:cNvCxnSpPr>
            <a:cxnSpLocks/>
          </p:cNvCxnSpPr>
          <p:nvPr/>
        </p:nvCxnSpPr>
        <p:spPr>
          <a:xfrm flipH="1" flipV="1">
            <a:off x="4511824" y="4965758"/>
            <a:ext cx="864096" cy="966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7BBE421-A943-49B2-ADFD-26B19DF5E719}"/>
              </a:ext>
            </a:extLst>
          </p:cNvPr>
          <p:cNvCxnSpPr>
            <a:cxnSpLocks/>
          </p:cNvCxnSpPr>
          <p:nvPr/>
        </p:nvCxnSpPr>
        <p:spPr>
          <a:xfrm flipV="1">
            <a:off x="5807968" y="4869160"/>
            <a:ext cx="3672408" cy="11521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22839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3744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Map representations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636912"/>
            <a:ext cx="4115390" cy="3380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524907"/>
            <a:ext cx="5341636" cy="5311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47528" y="1849287"/>
            <a:ext cx="1607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Voxel grid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36160" y="1001687"/>
            <a:ext cx="117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Octree</a:t>
            </a:r>
          </a:p>
        </p:txBody>
      </p:sp>
    </p:spTree>
    <p:extLst>
      <p:ext uri="{BB962C8B-B14F-4D97-AF65-F5344CB8AC3E}">
        <p14:creationId xmlns:p14="http://schemas.microsoft.com/office/powerpoint/2010/main" val="399228123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Integration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691" y="1664621"/>
            <a:ext cx="228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Code implementation: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81" y="2466250"/>
            <a:ext cx="936104" cy="1052082"/>
          </a:xfrm>
          <a:prstGeom prst="rect">
            <a:avLst/>
          </a:prstGeom>
        </p:spPr>
      </p:pic>
      <p:pic>
        <p:nvPicPr>
          <p:cNvPr id="2050" name="Picture 2" descr="C++: Vale a Pena Aprender em 2021? Por que e onde Usar? | Alura Cursos  Onl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81" y="4685593"/>
            <a:ext cx="802325" cy="90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5400" y="4509120"/>
            <a:ext cx="1496690" cy="122410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2050" idx="0"/>
          </p:cNvCxnSpPr>
          <p:nvPr/>
        </p:nvCxnSpPr>
        <p:spPr>
          <a:xfrm flipH="1" flipV="1">
            <a:off x="1425343" y="3605473"/>
            <a:ext cx="1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59286" y="444056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Open3D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3565" y="6431673"/>
            <a:ext cx="428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Other libraries: </a:t>
            </a:r>
            <a:r>
              <a:rPr lang="en-US" dirty="0" err="1">
                <a:solidFill>
                  <a:schemeClr val="accent1"/>
                </a:solidFill>
              </a:rPr>
              <a:t>Matplotlib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Numpy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OpenCV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3873" y="336989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3.6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1447" y="2264785"/>
            <a:ext cx="2677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Main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EKF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Feature extraction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Data 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Feature growth logic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06716" y="4809894"/>
            <a:ext cx="2586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Point cloud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Map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3D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7D65230D-C9B5-4F60-AD4E-38372ACDD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029680"/>
            <a:ext cx="5040560" cy="52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662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/>
              <a:t>Introduction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Proposed solution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606259" y="1016655"/>
            <a:ext cx="5616624" cy="4392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2400" b="1" dirty="0">
                <a:latin typeface="+mj-lt"/>
              </a:rPr>
              <a:t>Motivation</a:t>
            </a:r>
          </a:p>
          <a:p>
            <a:pPr marL="0" indent="0">
              <a:spcBef>
                <a:spcPts val="600"/>
              </a:spcBef>
              <a:buNone/>
            </a:pPr>
            <a:endParaRPr lang="en-US" sz="2000" b="1" dirty="0">
              <a:latin typeface="+mj-lt"/>
            </a:endParaRPr>
          </a:p>
          <a:p>
            <a:pPr>
              <a:spcBef>
                <a:spcPts val="600"/>
              </a:spcBef>
            </a:pPr>
            <a:r>
              <a:rPr lang="en-US" dirty="0"/>
              <a:t>Use of mobile robots for 3D mapping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Military missions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Civil engineering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Industries</a:t>
            </a:r>
          </a:p>
          <a:p>
            <a:pPr lvl="1">
              <a:spcBef>
                <a:spcPts val="600"/>
              </a:spcBef>
            </a:pP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511824" y="2564904"/>
            <a:ext cx="6865686" cy="3785119"/>
            <a:chOff x="5207522" y="1032376"/>
            <a:chExt cx="6865686" cy="3785119"/>
          </a:xfrm>
        </p:grpSpPr>
        <p:pic>
          <p:nvPicPr>
            <p:cNvPr id="10" name="20i9mZWW8Q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5207522" y="1032376"/>
              <a:ext cx="6865686" cy="344424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600056" y="4448163"/>
              <a:ext cx="3781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https://youtu.be/05Zr-WQuHUU?t=18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68" y="4193181"/>
            <a:ext cx="3672408" cy="2100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83429" y="20944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Boston Dynamics</a:t>
            </a:r>
          </a:p>
        </p:txBody>
      </p:sp>
    </p:spTree>
    <p:extLst>
      <p:ext uri="{BB962C8B-B14F-4D97-AF65-F5344CB8AC3E}">
        <p14:creationId xmlns:p14="http://schemas.microsoft.com/office/powerpoint/2010/main" val="16196806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pic>
        <p:nvPicPr>
          <p:cNvPr id="5124" name="Picture 4" descr="https://robmosys.eu/wiki/_media/baseline:scenarios:tiagogazebo.png?cache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709347"/>
            <a:ext cx="6856732" cy="461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3" t="4147" r="9259" b="60867"/>
          <a:stretch/>
        </p:blipFill>
        <p:spPr>
          <a:xfrm>
            <a:off x="1199456" y="2780928"/>
            <a:ext cx="1728192" cy="19281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88088" y="6350023"/>
            <a:ext cx="1420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RobMoSys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 (2019)</a:t>
            </a:r>
            <a:endParaRPr lang="en-US" sz="120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93879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7" b="6726"/>
          <a:stretch/>
        </p:blipFill>
        <p:spPr>
          <a:xfrm>
            <a:off x="1055440" y="1455367"/>
            <a:ext cx="9797881" cy="491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3737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1" r="12281"/>
          <a:stretch/>
        </p:blipFill>
        <p:spPr>
          <a:xfrm>
            <a:off x="5015880" y="1776069"/>
            <a:ext cx="6192688" cy="4756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5841" y="2399293"/>
            <a:ext cx="1737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chemeClr val="bg2">
                    <a:lumMod val="75000"/>
                  </a:schemeClr>
                </a:solidFill>
              </a:rPr>
              <a:t>Step</a:t>
            </a:r>
            <a:r>
              <a:rPr lang="pt-BR" b="1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0.8 m, 45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°</a:t>
            </a: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79693" y="2038895"/>
            <a:ext cx="3256806" cy="380748"/>
            <a:chOff x="596387" y="1916152"/>
            <a:chExt cx="3256806" cy="380748"/>
          </a:xfrm>
        </p:grpSpPr>
        <p:sp>
          <p:nvSpPr>
            <p:cNvPr id="5" name="TextBox 4"/>
            <p:cNvSpPr txBox="1"/>
            <p:nvPr/>
          </p:nvSpPr>
          <p:spPr>
            <a:xfrm>
              <a:off x="596387" y="1927568"/>
              <a:ext cx="1141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>
                      <a:lumMod val="50000"/>
                    </a:schemeClr>
                  </a:solidFill>
                </a:rPr>
                <a:t>Odometry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820523" y="2112234"/>
              <a:ext cx="792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700313" y="1916152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>
                      <a:lumMod val="50000"/>
                    </a:schemeClr>
                  </a:solidFill>
                </a:rPr>
                <a:t>Command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841" y="1622980"/>
            <a:ext cx="1406961" cy="31414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9531" y="2050310"/>
            <a:ext cx="3528392" cy="25758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69" y="3362802"/>
            <a:ext cx="1278222" cy="2875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17" y="3783790"/>
            <a:ext cx="1292504" cy="7088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07126" y="29329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+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71" y="3869897"/>
            <a:ext cx="857852" cy="3212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1" y="5320914"/>
            <a:ext cx="1686832" cy="8861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67" y="5636561"/>
            <a:ext cx="1873324" cy="29028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7369" y="5220302"/>
            <a:ext cx="3965392" cy="11393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3605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015880" y="1775882"/>
            <a:ext cx="6192688" cy="4756516"/>
            <a:chOff x="4079776" y="1775882"/>
            <a:chExt cx="6192688" cy="47565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1" r="12281"/>
            <a:stretch/>
          </p:blipFill>
          <p:spPr>
            <a:xfrm>
              <a:off x="4079776" y="1775882"/>
              <a:ext cx="6192688" cy="4756516"/>
            </a:xfrm>
            <a:prstGeom prst="rect">
              <a:avLst/>
            </a:prstGeom>
          </p:spPr>
        </p:pic>
        <p:sp>
          <p:nvSpPr>
            <p:cNvPr id="2" name="Arc 1"/>
            <p:cNvSpPr/>
            <p:nvPr/>
          </p:nvSpPr>
          <p:spPr>
            <a:xfrm rot="4824777">
              <a:off x="6336498" y="4464652"/>
              <a:ext cx="742856" cy="742856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 flipV="1">
              <a:off x="6907904" y="4218148"/>
              <a:ext cx="175931" cy="57407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920569" y="3746185"/>
              <a:ext cx="215458" cy="4982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7120795" y="3212610"/>
              <a:ext cx="18365" cy="5734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837408" y="2801130"/>
              <a:ext cx="301752" cy="4297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617952" y="2819418"/>
              <a:ext cx="228600" cy="1280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6069312" y="2654826"/>
              <a:ext cx="548640" cy="29260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5548104" y="2645682"/>
              <a:ext cx="557784" cy="18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273784" y="2645682"/>
              <a:ext cx="292608" cy="2194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054328" y="2865138"/>
              <a:ext cx="228600" cy="5029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5063472" y="3340626"/>
              <a:ext cx="228600" cy="5760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5008608" y="3889267"/>
              <a:ext cx="274321" cy="548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5017754" y="4419620"/>
              <a:ext cx="146302" cy="9875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5154912" y="5411259"/>
              <a:ext cx="292608" cy="242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5438376" y="5398026"/>
              <a:ext cx="393192" cy="2468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828520" y="5187714"/>
              <a:ext cx="569976" cy="2164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9" y="1849287"/>
            <a:ext cx="2906276" cy="21843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6" y="4359228"/>
            <a:ext cx="2897560" cy="21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0087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015880" y="1763493"/>
            <a:ext cx="6192688" cy="4756516"/>
            <a:chOff x="4079776" y="1763493"/>
            <a:chExt cx="6192688" cy="47565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1" r="12281"/>
            <a:stretch/>
          </p:blipFill>
          <p:spPr>
            <a:xfrm>
              <a:off x="4079776" y="1763493"/>
              <a:ext cx="6192688" cy="4756516"/>
            </a:xfrm>
            <a:prstGeom prst="rect">
              <a:avLst/>
            </a:prstGeom>
          </p:spPr>
        </p:pic>
        <p:sp>
          <p:nvSpPr>
            <p:cNvPr id="2" name="Arc 1"/>
            <p:cNvSpPr/>
            <p:nvPr/>
          </p:nvSpPr>
          <p:spPr>
            <a:xfrm rot="4824777">
              <a:off x="6336498" y="4452263"/>
              <a:ext cx="742856" cy="742856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 flipV="1">
              <a:off x="6907904" y="4205759"/>
              <a:ext cx="175931" cy="57407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920569" y="3733796"/>
              <a:ext cx="215458" cy="4982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7120795" y="3200221"/>
              <a:ext cx="18365" cy="5734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837408" y="2788741"/>
              <a:ext cx="301752" cy="4297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617952" y="2807029"/>
              <a:ext cx="228600" cy="1280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6069312" y="2642437"/>
              <a:ext cx="548640" cy="29260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5548104" y="2633293"/>
              <a:ext cx="557784" cy="18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273784" y="2633293"/>
              <a:ext cx="292608" cy="2194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054328" y="2852749"/>
              <a:ext cx="228600" cy="5029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5063472" y="3328237"/>
              <a:ext cx="228600" cy="5760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5008608" y="3876878"/>
              <a:ext cx="274321" cy="548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5017754" y="4407231"/>
              <a:ext cx="146302" cy="9875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5154912" y="5398870"/>
              <a:ext cx="292608" cy="242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5438376" y="5385637"/>
              <a:ext cx="393192" cy="2468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5828520" y="5129605"/>
              <a:ext cx="697992" cy="2621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6517368" y="5120461"/>
              <a:ext cx="676656" cy="10058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7181832" y="5217997"/>
              <a:ext cx="1511808" cy="396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8684496" y="4151197"/>
              <a:ext cx="630936" cy="11155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9086832" y="4160341"/>
              <a:ext cx="219456" cy="6675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9086832" y="4809565"/>
              <a:ext cx="9145" cy="4846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8958816" y="5291149"/>
              <a:ext cx="124970" cy="350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8364456" y="5495365"/>
              <a:ext cx="597410" cy="1402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8" y="1849287"/>
            <a:ext cx="2843943" cy="213295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9" y="4380134"/>
            <a:ext cx="2853167" cy="21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4788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556792"/>
            <a:ext cx="2592288" cy="260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4384" y="1429805"/>
            <a:ext cx="287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Normal process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79" y="2348879"/>
            <a:ext cx="5171983" cy="4183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765" y="1714550"/>
            <a:ext cx="5088616" cy="5143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77252" y="2348408"/>
            <a:ext cx="2126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Odometry</a:t>
            </a:r>
            <a:r>
              <a:rPr lang="en-US" sz="2400" b="1" dirty="0">
                <a:solidFill>
                  <a:srgbClr val="C00000"/>
                </a:solidFill>
              </a:rPr>
              <a:t> map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60296" y="2348408"/>
            <a:ext cx="2098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Estimated map</a:t>
            </a:r>
          </a:p>
        </p:txBody>
      </p:sp>
    </p:spTree>
    <p:extLst>
      <p:ext uri="{BB962C8B-B14F-4D97-AF65-F5344CB8AC3E}">
        <p14:creationId xmlns:p14="http://schemas.microsoft.com/office/powerpoint/2010/main" val="255861105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556792"/>
            <a:ext cx="2592288" cy="260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4384" y="1429805"/>
            <a:ext cx="287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Normal process noise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5" y="2144537"/>
            <a:ext cx="5345078" cy="4323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8" y="2252103"/>
            <a:ext cx="5007969" cy="43044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5720" y="2348880"/>
            <a:ext cx="1868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Ground truth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04312" y="2348879"/>
            <a:ext cx="2098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Estimated map</a:t>
            </a:r>
          </a:p>
        </p:txBody>
      </p:sp>
    </p:spTree>
    <p:extLst>
      <p:ext uri="{BB962C8B-B14F-4D97-AF65-F5344CB8AC3E}">
        <p14:creationId xmlns:p14="http://schemas.microsoft.com/office/powerpoint/2010/main" val="68593310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031" y="1078164"/>
            <a:ext cx="2592288" cy="260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40862" y="963958"/>
            <a:ext cx="287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Normal process noise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53" y="2132856"/>
            <a:ext cx="8686565" cy="437569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71662FA-B06F-4B2F-8B34-F1FB2CEB45A2}"/>
              </a:ext>
            </a:extLst>
          </p:cNvPr>
          <p:cNvSpPr txBox="1"/>
          <p:nvPr/>
        </p:nvSpPr>
        <p:spPr>
          <a:xfrm>
            <a:off x="2857051" y="1688846"/>
            <a:ext cx="1817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projection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277B5FA-614E-4E63-B54D-B207BCDDE923}"/>
              </a:ext>
            </a:extLst>
          </p:cNvPr>
          <p:cNvSpPr txBox="1"/>
          <p:nvPr/>
        </p:nvSpPr>
        <p:spPr>
          <a:xfrm>
            <a:off x="7187566" y="1688846"/>
            <a:ext cx="214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Feature projection</a:t>
            </a:r>
          </a:p>
        </p:txBody>
      </p:sp>
    </p:spTree>
    <p:extLst>
      <p:ext uri="{BB962C8B-B14F-4D97-AF65-F5344CB8AC3E}">
        <p14:creationId xmlns:p14="http://schemas.microsoft.com/office/powerpoint/2010/main" val="428677506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031" y="1078164"/>
            <a:ext cx="2592288" cy="260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40862" y="963958"/>
            <a:ext cx="287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Normal process noise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3" y="1946151"/>
            <a:ext cx="8280920" cy="4319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3573016"/>
            <a:ext cx="3559551" cy="106569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0838888" y="4651508"/>
            <a:ext cx="216024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73189" y="5227687"/>
            <a:ext cx="22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reduction</a:t>
            </a:r>
            <a:r>
              <a:rPr lang="pt-BR" dirty="0"/>
              <a:t> 83,6%</a:t>
            </a:r>
            <a:endParaRPr lang="en-US" dirty="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6528048" y="5815274"/>
            <a:ext cx="504056" cy="35003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7536160" y="5730330"/>
            <a:ext cx="692621" cy="43497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8B5B72-E66F-4A4C-8ED6-29563FBFFBF5}"/>
              </a:ext>
            </a:extLst>
          </p:cNvPr>
          <p:cNvSpPr txBox="1"/>
          <p:nvPr/>
        </p:nvSpPr>
        <p:spPr>
          <a:xfrm>
            <a:off x="6596480" y="6165304"/>
            <a:ext cx="1531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Loop closure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EBEFCF-903A-4168-80A5-458677C9BAA6}"/>
              </a:ext>
            </a:extLst>
          </p:cNvPr>
          <p:cNvSpPr txBox="1"/>
          <p:nvPr/>
        </p:nvSpPr>
        <p:spPr>
          <a:xfrm>
            <a:off x="4030560" y="1547415"/>
            <a:ext cx="1472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</a:t>
            </a:r>
            <a:r>
              <a:rPr lang="pt-BR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Error</a:t>
            </a:r>
            <a:endParaRPr lang="pt-BR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019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15" y="2067341"/>
            <a:ext cx="5443903" cy="4580051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031" y="1078164"/>
            <a:ext cx="2592288" cy="260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40862" y="963958"/>
            <a:ext cx="287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Normal process 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59" y="2117429"/>
            <a:ext cx="5699672" cy="4529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5440" y="1586536"/>
            <a:ext cx="225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2">
                    <a:lumMod val="90000"/>
                  </a:schemeClr>
                </a:solidFill>
              </a:rPr>
              <a:t>Point </a:t>
            </a:r>
            <a:r>
              <a:rPr lang="pt-BR" sz="2400" b="1" dirty="0" err="1">
                <a:solidFill>
                  <a:schemeClr val="bg2">
                    <a:lumMod val="90000"/>
                  </a:schemeClr>
                </a:solidFill>
              </a:rPr>
              <a:t>cloud</a:t>
            </a:r>
            <a:r>
              <a:rPr lang="pt-BR" sz="2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bg2">
                    <a:lumMod val="90000"/>
                  </a:schemeClr>
                </a:solidFill>
              </a:rPr>
              <a:t>map</a:t>
            </a:r>
            <a:endParaRPr lang="pt-BR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1525" y="1578000"/>
            <a:ext cx="2073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2">
                    <a:lumMod val="90000"/>
                  </a:schemeClr>
                </a:solidFill>
              </a:rPr>
              <a:t>High </a:t>
            </a:r>
            <a:r>
              <a:rPr lang="pt-BR" sz="2400" b="1" dirty="0" err="1">
                <a:solidFill>
                  <a:schemeClr val="bg2">
                    <a:lumMod val="90000"/>
                  </a:schemeClr>
                </a:solidFill>
              </a:rPr>
              <a:t>level</a:t>
            </a:r>
            <a:r>
              <a:rPr lang="pt-BR" sz="2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bg2">
                    <a:lumMod val="90000"/>
                  </a:schemeClr>
                </a:solidFill>
              </a:rPr>
              <a:t>map</a:t>
            </a:r>
            <a:endParaRPr lang="pt-BR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6557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/>
              <a:t>Introduction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Proposed solution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931674" y="1052736"/>
            <a:ext cx="5812397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SLAM (Simultaneous Localization and Mapping)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14486" y="1378029"/>
            <a:ext cx="5581324" cy="4488694"/>
            <a:chOff x="5455475" y="1392254"/>
            <a:chExt cx="6096000" cy="485415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7968" y="1392254"/>
              <a:ext cx="4506566" cy="426557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455475" y="5784743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</a:rPr>
                <a:t>(I) SLAM, (II) Classic exploration,(III) Active localization, (IV) Integrated exploration (MAKARENKO et al., 2002).</a:t>
              </a:r>
              <a:endParaRPr lang="en-US" sz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9950" y="2037780"/>
            <a:ext cx="5679070" cy="3734113"/>
            <a:chOff x="6463944" y="1090504"/>
            <a:chExt cx="3954235" cy="259999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944" y="1090504"/>
              <a:ext cx="3954235" cy="2265723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8047833" y="3413501"/>
              <a:ext cx="9268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</a:rPr>
                <a:t>Eck (2013)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191216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031" y="1078164"/>
            <a:ext cx="2592288" cy="260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40862" y="963958"/>
            <a:ext cx="287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Normal process noise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27" y="1479608"/>
            <a:ext cx="6348807" cy="52355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0164" y="1772816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chemeClr val="bg2">
                    <a:lumMod val="90000"/>
                  </a:schemeClr>
                </a:solidFill>
              </a:rPr>
              <a:t>Hybrid</a:t>
            </a:r>
            <a:r>
              <a:rPr lang="pt-BR" sz="2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bg2">
                    <a:lumMod val="90000"/>
                  </a:schemeClr>
                </a:solidFill>
              </a:rPr>
              <a:t>map</a:t>
            </a:r>
            <a:endParaRPr lang="pt-BR" sz="2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9711" y="2976045"/>
            <a:ext cx="26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13 parameterized features</a:t>
            </a:r>
          </a:p>
          <a:p>
            <a:r>
              <a:rPr lang="en-US" dirty="0">
                <a:solidFill>
                  <a:schemeClr val="accent6"/>
                </a:solidFill>
              </a:rPr>
              <a:t>7 features as point clouds</a:t>
            </a:r>
          </a:p>
        </p:txBody>
      </p:sp>
    </p:spTree>
    <p:extLst>
      <p:ext uri="{BB962C8B-B14F-4D97-AF65-F5344CB8AC3E}">
        <p14:creationId xmlns:p14="http://schemas.microsoft.com/office/powerpoint/2010/main" val="246929593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048" y="1604793"/>
            <a:ext cx="315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Increased process noise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53" y="1715666"/>
            <a:ext cx="2772868" cy="2845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0914">
            <a:off x="815842" y="2198650"/>
            <a:ext cx="4896604" cy="4225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400843"/>
            <a:ext cx="4911169" cy="41534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7252" y="2348408"/>
            <a:ext cx="2126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Odometry</a:t>
            </a:r>
            <a:r>
              <a:rPr lang="en-US" sz="2400" b="1" dirty="0">
                <a:solidFill>
                  <a:srgbClr val="C00000"/>
                </a:solidFill>
              </a:rPr>
              <a:t> map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60296" y="2348408"/>
            <a:ext cx="2098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Estimated map</a:t>
            </a:r>
          </a:p>
        </p:txBody>
      </p:sp>
    </p:spTree>
    <p:extLst>
      <p:ext uri="{BB962C8B-B14F-4D97-AF65-F5344CB8AC3E}">
        <p14:creationId xmlns:p14="http://schemas.microsoft.com/office/powerpoint/2010/main" val="52765694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048" y="1604793"/>
            <a:ext cx="315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Increased process noise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53" y="1715666"/>
            <a:ext cx="2772868" cy="284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400843"/>
            <a:ext cx="4911169" cy="41534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91" y="2324199"/>
            <a:ext cx="5086485" cy="4390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5720" y="2348880"/>
            <a:ext cx="1868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Ground truth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04312" y="2348879"/>
            <a:ext cx="2098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Estimated map</a:t>
            </a:r>
          </a:p>
        </p:txBody>
      </p:sp>
    </p:spTree>
    <p:extLst>
      <p:ext uri="{BB962C8B-B14F-4D97-AF65-F5344CB8AC3E}">
        <p14:creationId xmlns:p14="http://schemas.microsoft.com/office/powerpoint/2010/main" val="39850402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8280" y="951843"/>
            <a:ext cx="315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Increased process noise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64" y="1093712"/>
            <a:ext cx="2772868" cy="2845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430" y="2208451"/>
            <a:ext cx="8345425" cy="42038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A339CD3-BDC7-4447-8631-65E98F8880AE}"/>
              </a:ext>
            </a:extLst>
          </p:cNvPr>
          <p:cNvSpPr txBox="1"/>
          <p:nvPr/>
        </p:nvSpPr>
        <p:spPr>
          <a:xfrm>
            <a:off x="2999656" y="1692825"/>
            <a:ext cx="1817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projection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E17FD8-440D-4BE7-9D62-7BD3555FD0CD}"/>
              </a:ext>
            </a:extLst>
          </p:cNvPr>
          <p:cNvSpPr txBox="1"/>
          <p:nvPr/>
        </p:nvSpPr>
        <p:spPr>
          <a:xfrm>
            <a:off x="7187566" y="1688846"/>
            <a:ext cx="214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Feature projection</a:t>
            </a:r>
          </a:p>
        </p:txBody>
      </p:sp>
    </p:spTree>
    <p:extLst>
      <p:ext uri="{BB962C8B-B14F-4D97-AF65-F5344CB8AC3E}">
        <p14:creationId xmlns:p14="http://schemas.microsoft.com/office/powerpoint/2010/main" val="34674158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8280" y="951843"/>
            <a:ext cx="315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Increased process noise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132856"/>
            <a:ext cx="7920880" cy="411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390" y="3212976"/>
            <a:ext cx="3515452" cy="10800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560496" y="4365104"/>
            <a:ext cx="216024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94797" y="4941283"/>
            <a:ext cx="22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Error</a:t>
            </a:r>
            <a:r>
              <a:rPr lang="pt-BR" dirty="0"/>
              <a:t> </a:t>
            </a:r>
            <a:r>
              <a:rPr lang="pt-BR" dirty="0" err="1"/>
              <a:t>reduction</a:t>
            </a:r>
            <a:r>
              <a:rPr lang="pt-BR" dirty="0"/>
              <a:t> 84,4%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3" y="1076589"/>
            <a:ext cx="2772868" cy="28458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0E6DF7-A414-4598-9EA5-4472B87EDEB9}"/>
              </a:ext>
            </a:extLst>
          </p:cNvPr>
          <p:cNvSpPr txBox="1"/>
          <p:nvPr/>
        </p:nvSpPr>
        <p:spPr>
          <a:xfrm>
            <a:off x="4207650" y="1629981"/>
            <a:ext cx="1472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</a:t>
            </a:r>
            <a:r>
              <a:rPr lang="pt-BR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Error</a:t>
            </a:r>
            <a:endParaRPr lang="pt-BR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5B18DAF1-AF55-4EA5-9B29-E589D2C53832}"/>
              </a:ext>
            </a:extLst>
          </p:cNvPr>
          <p:cNvCxnSpPr>
            <a:cxnSpLocks/>
          </p:cNvCxnSpPr>
          <p:nvPr/>
        </p:nvCxnSpPr>
        <p:spPr>
          <a:xfrm flipV="1">
            <a:off x="7536160" y="5589240"/>
            <a:ext cx="432048" cy="57606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232803C-8946-44E5-9B97-3FC37434D871}"/>
              </a:ext>
            </a:extLst>
          </p:cNvPr>
          <p:cNvSpPr txBox="1"/>
          <p:nvPr/>
        </p:nvSpPr>
        <p:spPr>
          <a:xfrm>
            <a:off x="6596480" y="6165304"/>
            <a:ext cx="1531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Loop closure</a:t>
            </a:r>
          </a:p>
        </p:txBody>
      </p:sp>
    </p:spTree>
    <p:extLst>
      <p:ext uri="{BB962C8B-B14F-4D97-AF65-F5344CB8AC3E}">
        <p14:creationId xmlns:p14="http://schemas.microsoft.com/office/powerpoint/2010/main" val="104863697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109571"/>
            <a:ext cx="5932761" cy="4611813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8280" y="951843"/>
            <a:ext cx="315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Increased process noise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9" y="2014894"/>
            <a:ext cx="5391187" cy="4517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110" y="951859"/>
            <a:ext cx="2814281" cy="242513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9533230" y="870592"/>
            <a:ext cx="1847459" cy="1835826"/>
          </a:xfrm>
          <a:custGeom>
            <a:avLst/>
            <a:gdLst>
              <a:gd name="connsiteX0" fmla="*/ 210683 w 1847459"/>
              <a:gd name="connsiteY0" fmla="*/ 153330 h 1835826"/>
              <a:gd name="connsiteX1" fmla="*/ 137531 w 1847459"/>
              <a:gd name="connsiteY1" fmla="*/ 171618 h 1835826"/>
              <a:gd name="connsiteX2" fmla="*/ 110099 w 1847459"/>
              <a:gd name="connsiteY2" fmla="*/ 189906 h 1835826"/>
              <a:gd name="connsiteX3" fmla="*/ 91811 w 1847459"/>
              <a:gd name="connsiteY3" fmla="*/ 217338 h 1835826"/>
              <a:gd name="connsiteX4" fmla="*/ 46091 w 1847459"/>
              <a:gd name="connsiteY4" fmla="*/ 253914 h 1835826"/>
              <a:gd name="connsiteX5" fmla="*/ 27803 w 1847459"/>
              <a:gd name="connsiteY5" fmla="*/ 317922 h 1835826"/>
              <a:gd name="connsiteX6" fmla="*/ 9515 w 1847459"/>
              <a:gd name="connsiteY6" fmla="*/ 381930 h 1835826"/>
              <a:gd name="connsiteX7" fmla="*/ 371 w 1847459"/>
              <a:gd name="connsiteY7" fmla="*/ 436794 h 1835826"/>
              <a:gd name="connsiteX8" fmla="*/ 18659 w 1847459"/>
              <a:gd name="connsiteY8" fmla="*/ 674538 h 1835826"/>
              <a:gd name="connsiteX9" fmla="*/ 55235 w 1847459"/>
              <a:gd name="connsiteY9" fmla="*/ 738546 h 1835826"/>
              <a:gd name="connsiteX10" fmla="*/ 64379 w 1847459"/>
              <a:gd name="connsiteY10" fmla="*/ 765978 h 1835826"/>
              <a:gd name="connsiteX11" fmla="*/ 119243 w 1847459"/>
              <a:gd name="connsiteY11" fmla="*/ 820842 h 1835826"/>
              <a:gd name="connsiteX12" fmla="*/ 164963 w 1847459"/>
              <a:gd name="connsiteY12" fmla="*/ 857418 h 1835826"/>
              <a:gd name="connsiteX13" fmla="*/ 247259 w 1847459"/>
              <a:gd name="connsiteY13" fmla="*/ 903138 h 1835826"/>
              <a:gd name="connsiteX14" fmla="*/ 356987 w 1847459"/>
              <a:gd name="connsiteY14" fmla="*/ 958002 h 1835826"/>
              <a:gd name="connsiteX15" fmla="*/ 420995 w 1847459"/>
              <a:gd name="connsiteY15" fmla="*/ 985434 h 1835826"/>
              <a:gd name="connsiteX16" fmla="*/ 475859 w 1847459"/>
              <a:gd name="connsiteY16" fmla="*/ 994578 h 1835826"/>
              <a:gd name="connsiteX17" fmla="*/ 521579 w 1847459"/>
              <a:gd name="connsiteY17" fmla="*/ 1003722 h 1835826"/>
              <a:gd name="connsiteX18" fmla="*/ 576443 w 1847459"/>
              <a:gd name="connsiteY18" fmla="*/ 1012866 h 1835826"/>
              <a:gd name="connsiteX19" fmla="*/ 603875 w 1847459"/>
              <a:gd name="connsiteY19" fmla="*/ 1022010 h 1835826"/>
              <a:gd name="connsiteX20" fmla="*/ 649595 w 1847459"/>
              <a:gd name="connsiteY20" fmla="*/ 1031154 h 1835826"/>
              <a:gd name="connsiteX21" fmla="*/ 677027 w 1847459"/>
              <a:gd name="connsiteY21" fmla="*/ 1040298 h 1835826"/>
              <a:gd name="connsiteX22" fmla="*/ 741035 w 1847459"/>
              <a:gd name="connsiteY22" fmla="*/ 1058586 h 1835826"/>
              <a:gd name="connsiteX23" fmla="*/ 777611 w 1847459"/>
              <a:gd name="connsiteY23" fmla="*/ 1076874 h 1835826"/>
              <a:gd name="connsiteX24" fmla="*/ 805043 w 1847459"/>
              <a:gd name="connsiteY24" fmla="*/ 1086018 h 1835826"/>
              <a:gd name="connsiteX25" fmla="*/ 859907 w 1847459"/>
              <a:gd name="connsiteY25" fmla="*/ 1122594 h 1835826"/>
              <a:gd name="connsiteX26" fmla="*/ 887339 w 1847459"/>
              <a:gd name="connsiteY26" fmla="*/ 1140882 h 1835826"/>
              <a:gd name="connsiteX27" fmla="*/ 923915 w 1847459"/>
              <a:gd name="connsiteY27" fmla="*/ 1195746 h 1835826"/>
              <a:gd name="connsiteX28" fmla="*/ 942203 w 1847459"/>
              <a:gd name="connsiteY28" fmla="*/ 1223178 h 1835826"/>
              <a:gd name="connsiteX29" fmla="*/ 960491 w 1847459"/>
              <a:gd name="connsiteY29" fmla="*/ 1278042 h 1835826"/>
              <a:gd name="connsiteX30" fmla="*/ 969635 w 1847459"/>
              <a:gd name="connsiteY30" fmla="*/ 1305474 h 1835826"/>
              <a:gd name="connsiteX31" fmla="*/ 987923 w 1847459"/>
              <a:gd name="connsiteY31" fmla="*/ 1479210 h 1835826"/>
              <a:gd name="connsiteX32" fmla="*/ 997067 w 1847459"/>
              <a:gd name="connsiteY32" fmla="*/ 1506642 h 1835826"/>
              <a:gd name="connsiteX33" fmla="*/ 1006211 w 1847459"/>
              <a:gd name="connsiteY33" fmla="*/ 1552362 h 1835826"/>
              <a:gd name="connsiteX34" fmla="*/ 1024499 w 1847459"/>
              <a:gd name="connsiteY34" fmla="*/ 1579794 h 1835826"/>
              <a:gd name="connsiteX35" fmla="*/ 1079363 w 1847459"/>
              <a:gd name="connsiteY35" fmla="*/ 1671234 h 1835826"/>
              <a:gd name="connsiteX36" fmla="*/ 1134227 w 1847459"/>
              <a:gd name="connsiteY36" fmla="*/ 1707810 h 1835826"/>
              <a:gd name="connsiteX37" fmla="*/ 1152515 w 1847459"/>
              <a:gd name="connsiteY37" fmla="*/ 1735242 h 1835826"/>
              <a:gd name="connsiteX38" fmla="*/ 1216523 w 1847459"/>
              <a:gd name="connsiteY38" fmla="*/ 1762674 h 1835826"/>
              <a:gd name="connsiteX39" fmla="*/ 1243955 w 1847459"/>
              <a:gd name="connsiteY39" fmla="*/ 1780962 h 1835826"/>
              <a:gd name="connsiteX40" fmla="*/ 1362827 w 1847459"/>
              <a:gd name="connsiteY40" fmla="*/ 1808394 h 1835826"/>
              <a:gd name="connsiteX41" fmla="*/ 1390259 w 1847459"/>
              <a:gd name="connsiteY41" fmla="*/ 1817538 h 1835826"/>
              <a:gd name="connsiteX42" fmla="*/ 1463411 w 1847459"/>
              <a:gd name="connsiteY42" fmla="*/ 1835826 h 1835826"/>
              <a:gd name="connsiteX43" fmla="*/ 1618859 w 1847459"/>
              <a:gd name="connsiteY43" fmla="*/ 1826682 h 1835826"/>
              <a:gd name="connsiteX44" fmla="*/ 1655435 w 1847459"/>
              <a:gd name="connsiteY44" fmla="*/ 1808394 h 1835826"/>
              <a:gd name="connsiteX45" fmla="*/ 1710299 w 1847459"/>
              <a:gd name="connsiteY45" fmla="*/ 1771818 h 1835826"/>
              <a:gd name="connsiteX46" fmla="*/ 1765163 w 1847459"/>
              <a:gd name="connsiteY46" fmla="*/ 1707810 h 1835826"/>
              <a:gd name="connsiteX47" fmla="*/ 1774307 w 1847459"/>
              <a:gd name="connsiteY47" fmla="*/ 1662090 h 1835826"/>
              <a:gd name="connsiteX48" fmla="*/ 1792595 w 1847459"/>
              <a:gd name="connsiteY48" fmla="*/ 1607226 h 1835826"/>
              <a:gd name="connsiteX49" fmla="*/ 1810883 w 1847459"/>
              <a:gd name="connsiteY49" fmla="*/ 1506642 h 1835826"/>
              <a:gd name="connsiteX50" fmla="*/ 1829171 w 1847459"/>
              <a:gd name="connsiteY50" fmla="*/ 1460922 h 1835826"/>
              <a:gd name="connsiteX51" fmla="*/ 1847459 w 1847459"/>
              <a:gd name="connsiteY51" fmla="*/ 1396914 h 1835826"/>
              <a:gd name="connsiteX52" fmla="*/ 1838315 w 1847459"/>
              <a:gd name="connsiteY52" fmla="*/ 1040298 h 1835826"/>
              <a:gd name="connsiteX53" fmla="*/ 1829171 w 1847459"/>
              <a:gd name="connsiteY53" fmla="*/ 1012866 h 1835826"/>
              <a:gd name="connsiteX54" fmla="*/ 1820027 w 1847459"/>
              <a:gd name="connsiteY54" fmla="*/ 976290 h 1835826"/>
              <a:gd name="connsiteX55" fmla="*/ 1810883 w 1847459"/>
              <a:gd name="connsiteY55" fmla="*/ 875706 h 1835826"/>
              <a:gd name="connsiteX56" fmla="*/ 1801739 w 1847459"/>
              <a:gd name="connsiteY56" fmla="*/ 848274 h 1835826"/>
              <a:gd name="connsiteX57" fmla="*/ 1783451 w 1847459"/>
              <a:gd name="connsiteY57" fmla="*/ 674538 h 1835826"/>
              <a:gd name="connsiteX58" fmla="*/ 1774307 w 1847459"/>
              <a:gd name="connsiteY58" fmla="*/ 601386 h 1835826"/>
              <a:gd name="connsiteX59" fmla="*/ 1756019 w 1847459"/>
              <a:gd name="connsiteY59" fmla="*/ 564810 h 1835826"/>
              <a:gd name="connsiteX60" fmla="*/ 1746875 w 1847459"/>
              <a:gd name="connsiteY60" fmla="*/ 509946 h 1835826"/>
              <a:gd name="connsiteX61" fmla="*/ 1728587 w 1847459"/>
              <a:gd name="connsiteY61" fmla="*/ 464226 h 1835826"/>
              <a:gd name="connsiteX62" fmla="*/ 1692011 w 1847459"/>
              <a:gd name="connsiteY62" fmla="*/ 381930 h 1835826"/>
              <a:gd name="connsiteX63" fmla="*/ 1664579 w 1847459"/>
              <a:gd name="connsiteY63" fmla="*/ 363642 h 1835826"/>
              <a:gd name="connsiteX64" fmla="*/ 1637147 w 1847459"/>
              <a:gd name="connsiteY64" fmla="*/ 308778 h 1835826"/>
              <a:gd name="connsiteX65" fmla="*/ 1609715 w 1847459"/>
              <a:gd name="connsiteY65" fmla="*/ 281346 h 1835826"/>
              <a:gd name="connsiteX66" fmla="*/ 1591427 w 1847459"/>
              <a:gd name="connsiteY66" fmla="*/ 253914 h 1835826"/>
              <a:gd name="connsiteX67" fmla="*/ 1509131 w 1847459"/>
              <a:gd name="connsiteY67" fmla="*/ 199050 h 1835826"/>
              <a:gd name="connsiteX68" fmla="*/ 1472555 w 1847459"/>
              <a:gd name="connsiteY68" fmla="*/ 171618 h 1835826"/>
              <a:gd name="connsiteX69" fmla="*/ 1408547 w 1847459"/>
              <a:gd name="connsiteY69" fmla="*/ 144186 h 1835826"/>
              <a:gd name="connsiteX70" fmla="*/ 1344539 w 1847459"/>
              <a:gd name="connsiteY70" fmla="*/ 107610 h 1835826"/>
              <a:gd name="connsiteX71" fmla="*/ 1317107 w 1847459"/>
              <a:gd name="connsiteY71" fmla="*/ 98466 h 1835826"/>
              <a:gd name="connsiteX72" fmla="*/ 1271387 w 1847459"/>
              <a:gd name="connsiteY72" fmla="*/ 80178 h 1835826"/>
              <a:gd name="connsiteX73" fmla="*/ 1198235 w 1847459"/>
              <a:gd name="connsiteY73" fmla="*/ 61890 h 1835826"/>
              <a:gd name="connsiteX74" fmla="*/ 1170803 w 1847459"/>
              <a:gd name="connsiteY74" fmla="*/ 52746 h 1835826"/>
              <a:gd name="connsiteX75" fmla="*/ 1134227 w 1847459"/>
              <a:gd name="connsiteY75" fmla="*/ 34458 h 1835826"/>
              <a:gd name="connsiteX76" fmla="*/ 1051931 w 1847459"/>
              <a:gd name="connsiteY76" fmla="*/ 25314 h 1835826"/>
              <a:gd name="connsiteX77" fmla="*/ 1024499 w 1847459"/>
              <a:gd name="connsiteY77" fmla="*/ 16170 h 1835826"/>
              <a:gd name="connsiteX78" fmla="*/ 292979 w 1847459"/>
              <a:gd name="connsiteY78" fmla="*/ 34458 h 1835826"/>
              <a:gd name="connsiteX79" fmla="*/ 238115 w 1847459"/>
              <a:gd name="connsiteY79" fmla="*/ 71034 h 1835826"/>
              <a:gd name="connsiteX80" fmla="*/ 210683 w 1847459"/>
              <a:gd name="connsiteY80" fmla="*/ 153330 h 183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847459" h="1835826">
                <a:moveTo>
                  <a:pt x="210683" y="153330"/>
                </a:moveTo>
                <a:cubicBezTo>
                  <a:pt x="193293" y="156808"/>
                  <a:pt x="156276" y="162245"/>
                  <a:pt x="137531" y="171618"/>
                </a:cubicBezTo>
                <a:cubicBezTo>
                  <a:pt x="127701" y="176533"/>
                  <a:pt x="119243" y="183810"/>
                  <a:pt x="110099" y="189906"/>
                </a:cubicBezTo>
                <a:cubicBezTo>
                  <a:pt x="104003" y="199050"/>
                  <a:pt x="100393" y="210473"/>
                  <a:pt x="91811" y="217338"/>
                </a:cubicBezTo>
                <a:cubicBezTo>
                  <a:pt x="47868" y="252493"/>
                  <a:pt x="76664" y="192768"/>
                  <a:pt x="46091" y="253914"/>
                </a:cubicBezTo>
                <a:cubicBezTo>
                  <a:pt x="38783" y="268530"/>
                  <a:pt x="31709" y="304250"/>
                  <a:pt x="27803" y="317922"/>
                </a:cubicBezTo>
                <a:cubicBezTo>
                  <a:pt x="16183" y="358592"/>
                  <a:pt x="19044" y="334287"/>
                  <a:pt x="9515" y="381930"/>
                </a:cubicBezTo>
                <a:cubicBezTo>
                  <a:pt x="5879" y="400110"/>
                  <a:pt x="3419" y="418506"/>
                  <a:pt x="371" y="436794"/>
                </a:cubicBezTo>
                <a:cubicBezTo>
                  <a:pt x="720" y="444477"/>
                  <a:pt x="-5012" y="611416"/>
                  <a:pt x="18659" y="674538"/>
                </a:cubicBezTo>
                <a:cubicBezTo>
                  <a:pt x="42705" y="738662"/>
                  <a:pt x="28706" y="685487"/>
                  <a:pt x="55235" y="738546"/>
                </a:cubicBezTo>
                <a:cubicBezTo>
                  <a:pt x="59546" y="747167"/>
                  <a:pt x="58461" y="758370"/>
                  <a:pt x="64379" y="765978"/>
                </a:cubicBezTo>
                <a:cubicBezTo>
                  <a:pt x="80257" y="786393"/>
                  <a:pt x="104897" y="799323"/>
                  <a:pt x="119243" y="820842"/>
                </a:cubicBezTo>
                <a:cubicBezTo>
                  <a:pt x="142878" y="856294"/>
                  <a:pt x="127105" y="844799"/>
                  <a:pt x="164963" y="857418"/>
                </a:cubicBezTo>
                <a:cubicBezTo>
                  <a:pt x="251060" y="943515"/>
                  <a:pt x="112995" y="813629"/>
                  <a:pt x="247259" y="903138"/>
                </a:cubicBezTo>
                <a:cubicBezTo>
                  <a:pt x="404492" y="1007960"/>
                  <a:pt x="205556" y="882286"/>
                  <a:pt x="356987" y="958002"/>
                </a:cubicBezTo>
                <a:cubicBezTo>
                  <a:pt x="379351" y="969184"/>
                  <a:pt x="396777" y="980052"/>
                  <a:pt x="420995" y="985434"/>
                </a:cubicBezTo>
                <a:cubicBezTo>
                  <a:pt x="439094" y="989456"/>
                  <a:pt x="457618" y="991261"/>
                  <a:pt x="475859" y="994578"/>
                </a:cubicBezTo>
                <a:cubicBezTo>
                  <a:pt x="491150" y="997358"/>
                  <a:pt x="506288" y="1000942"/>
                  <a:pt x="521579" y="1003722"/>
                </a:cubicBezTo>
                <a:cubicBezTo>
                  <a:pt x="539820" y="1007039"/>
                  <a:pt x="558344" y="1008844"/>
                  <a:pt x="576443" y="1012866"/>
                </a:cubicBezTo>
                <a:cubicBezTo>
                  <a:pt x="585852" y="1014957"/>
                  <a:pt x="594524" y="1019672"/>
                  <a:pt x="603875" y="1022010"/>
                </a:cubicBezTo>
                <a:cubicBezTo>
                  <a:pt x="618953" y="1025779"/>
                  <a:pt x="634517" y="1027385"/>
                  <a:pt x="649595" y="1031154"/>
                </a:cubicBezTo>
                <a:cubicBezTo>
                  <a:pt x="658946" y="1033492"/>
                  <a:pt x="667759" y="1037650"/>
                  <a:pt x="677027" y="1040298"/>
                </a:cubicBezTo>
                <a:cubicBezTo>
                  <a:pt x="700228" y="1046927"/>
                  <a:pt x="719111" y="1049190"/>
                  <a:pt x="741035" y="1058586"/>
                </a:cubicBezTo>
                <a:cubicBezTo>
                  <a:pt x="753564" y="1063956"/>
                  <a:pt x="765082" y="1071504"/>
                  <a:pt x="777611" y="1076874"/>
                </a:cubicBezTo>
                <a:cubicBezTo>
                  <a:pt x="786470" y="1080671"/>
                  <a:pt x="796617" y="1081337"/>
                  <a:pt x="805043" y="1086018"/>
                </a:cubicBezTo>
                <a:cubicBezTo>
                  <a:pt x="824256" y="1096692"/>
                  <a:pt x="841619" y="1110402"/>
                  <a:pt x="859907" y="1122594"/>
                </a:cubicBezTo>
                <a:lnTo>
                  <a:pt x="887339" y="1140882"/>
                </a:lnTo>
                <a:lnTo>
                  <a:pt x="923915" y="1195746"/>
                </a:lnTo>
                <a:cubicBezTo>
                  <a:pt x="930011" y="1204890"/>
                  <a:pt x="938728" y="1212752"/>
                  <a:pt x="942203" y="1223178"/>
                </a:cubicBezTo>
                <a:lnTo>
                  <a:pt x="960491" y="1278042"/>
                </a:lnTo>
                <a:lnTo>
                  <a:pt x="969635" y="1305474"/>
                </a:lnTo>
                <a:cubicBezTo>
                  <a:pt x="975731" y="1363386"/>
                  <a:pt x="969508" y="1423966"/>
                  <a:pt x="987923" y="1479210"/>
                </a:cubicBezTo>
                <a:cubicBezTo>
                  <a:pt x="990971" y="1488354"/>
                  <a:pt x="994729" y="1497291"/>
                  <a:pt x="997067" y="1506642"/>
                </a:cubicBezTo>
                <a:cubicBezTo>
                  <a:pt x="1000836" y="1521720"/>
                  <a:pt x="1000754" y="1537810"/>
                  <a:pt x="1006211" y="1552362"/>
                </a:cubicBezTo>
                <a:cubicBezTo>
                  <a:pt x="1010070" y="1562652"/>
                  <a:pt x="1019047" y="1570252"/>
                  <a:pt x="1024499" y="1579794"/>
                </a:cubicBezTo>
                <a:cubicBezTo>
                  <a:pt x="1038049" y="1603507"/>
                  <a:pt x="1058715" y="1657469"/>
                  <a:pt x="1079363" y="1671234"/>
                </a:cubicBezTo>
                <a:lnTo>
                  <a:pt x="1134227" y="1707810"/>
                </a:lnTo>
                <a:cubicBezTo>
                  <a:pt x="1140323" y="1716954"/>
                  <a:pt x="1144072" y="1728207"/>
                  <a:pt x="1152515" y="1735242"/>
                </a:cubicBezTo>
                <a:cubicBezTo>
                  <a:pt x="1181056" y="1759026"/>
                  <a:pt x="1187937" y="1748381"/>
                  <a:pt x="1216523" y="1762674"/>
                </a:cubicBezTo>
                <a:cubicBezTo>
                  <a:pt x="1226353" y="1767589"/>
                  <a:pt x="1233912" y="1776499"/>
                  <a:pt x="1243955" y="1780962"/>
                </a:cubicBezTo>
                <a:cubicBezTo>
                  <a:pt x="1291520" y="1802102"/>
                  <a:pt x="1310756" y="1800955"/>
                  <a:pt x="1362827" y="1808394"/>
                </a:cubicBezTo>
                <a:cubicBezTo>
                  <a:pt x="1371971" y="1811442"/>
                  <a:pt x="1380908" y="1815200"/>
                  <a:pt x="1390259" y="1817538"/>
                </a:cubicBezTo>
                <a:lnTo>
                  <a:pt x="1463411" y="1835826"/>
                </a:lnTo>
                <a:cubicBezTo>
                  <a:pt x="1515227" y="1832778"/>
                  <a:pt x="1567475" y="1834023"/>
                  <a:pt x="1618859" y="1826682"/>
                </a:cubicBezTo>
                <a:cubicBezTo>
                  <a:pt x="1632353" y="1824754"/>
                  <a:pt x="1643746" y="1815407"/>
                  <a:pt x="1655435" y="1808394"/>
                </a:cubicBezTo>
                <a:cubicBezTo>
                  <a:pt x="1674282" y="1797086"/>
                  <a:pt x="1697111" y="1789402"/>
                  <a:pt x="1710299" y="1771818"/>
                </a:cubicBezTo>
                <a:cubicBezTo>
                  <a:pt x="1745490" y="1724897"/>
                  <a:pt x="1726955" y="1746018"/>
                  <a:pt x="1765163" y="1707810"/>
                </a:cubicBezTo>
                <a:cubicBezTo>
                  <a:pt x="1768211" y="1692570"/>
                  <a:pt x="1770218" y="1677084"/>
                  <a:pt x="1774307" y="1662090"/>
                </a:cubicBezTo>
                <a:cubicBezTo>
                  <a:pt x="1779379" y="1643492"/>
                  <a:pt x="1792595" y="1607226"/>
                  <a:pt x="1792595" y="1607226"/>
                </a:cubicBezTo>
                <a:cubicBezTo>
                  <a:pt x="1797355" y="1573909"/>
                  <a:pt x="1800105" y="1538977"/>
                  <a:pt x="1810883" y="1506642"/>
                </a:cubicBezTo>
                <a:cubicBezTo>
                  <a:pt x="1816074" y="1491070"/>
                  <a:pt x="1823408" y="1476291"/>
                  <a:pt x="1829171" y="1460922"/>
                </a:cubicBezTo>
                <a:cubicBezTo>
                  <a:pt x="1839010" y="1434686"/>
                  <a:pt x="1840253" y="1425737"/>
                  <a:pt x="1847459" y="1396914"/>
                </a:cubicBezTo>
                <a:cubicBezTo>
                  <a:pt x="1844411" y="1278042"/>
                  <a:pt x="1843971" y="1159074"/>
                  <a:pt x="1838315" y="1040298"/>
                </a:cubicBezTo>
                <a:cubicBezTo>
                  <a:pt x="1837857" y="1030670"/>
                  <a:pt x="1831819" y="1022134"/>
                  <a:pt x="1829171" y="1012866"/>
                </a:cubicBezTo>
                <a:cubicBezTo>
                  <a:pt x="1825719" y="1000782"/>
                  <a:pt x="1823075" y="988482"/>
                  <a:pt x="1820027" y="976290"/>
                </a:cubicBezTo>
                <a:cubicBezTo>
                  <a:pt x="1816979" y="942762"/>
                  <a:pt x="1815644" y="909034"/>
                  <a:pt x="1810883" y="875706"/>
                </a:cubicBezTo>
                <a:cubicBezTo>
                  <a:pt x="1809520" y="866164"/>
                  <a:pt x="1802748" y="857860"/>
                  <a:pt x="1801739" y="848274"/>
                </a:cubicBezTo>
                <a:cubicBezTo>
                  <a:pt x="1782249" y="663114"/>
                  <a:pt x="1809969" y="754093"/>
                  <a:pt x="1783451" y="674538"/>
                </a:cubicBezTo>
                <a:cubicBezTo>
                  <a:pt x="1780403" y="650154"/>
                  <a:pt x="1780267" y="625226"/>
                  <a:pt x="1774307" y="601386"/>
                </a:cubicBezTo>
                <a:cubicBezTo>
                  <a:pt x="1771001" y="588162"/>
                  <a:pt x="1759936" y="577866"/>
                  <a:pt x="1756019" y="564810"/>
                </a:cubicBezTo>
                <a:cubicBezTo>
                  <a:pt x="1750691" y="547052"/>
                  <a:pt x="1751753" y="527833"/>
                  <a:pt x="1746875" y="509946"/>
                </a:cubicBezTo>
                <a:cubicBezTo>
                  <a:pt x="1742556" y="494110"/>
                  <a:pt x="1734196" y="479652"/>
                  <a:pt x="1728587" y="464226"/>
                </a:cubicBezTo>
                <a:cubicBezTo>
                  <a:pt x="1718239" y="435770"/>
                  <a:pt x="1714484" y="404403"/>
                  <a:pt x="1692011" y="381930"/>
                </a:cubicBezTo>
                <a:cubicBezTo>
                  <a:pt x="1684240" y="374159"/>
                  <a:pt x="1673723" y="369738"/>
                  <a:pt x="1664579" y="363642"/>
                </a:cubicBezTo>
                <a:cubicBezTo>
                  <a:pt x="1655415" y="336149"/>
                  <a:pt x="1656842" y="332413"/>
                  <a:pt x="1637147" y="308778"/>
                </a:cubicBezTo>
                <a:cubicBezTo>
                  <a:pt x="1628868" y="298844"/>
                  <a:pt x="1617994" y="291280"/>
                  <a:pt x="1609715" y="281346"/>
                </a:cubicBezTo>
                <a:cubicBezTo>
                  <a:pt x="1602680" y="272903"/>
                  <a:pt x="1599698" y="261151"/>
                  <a:pt x="1591427" y="253914"/>
                </a:cubicBezTo>
                <a:cubicBezTo>
                  <a:pt x="1573139" y="237912"/>
                  <a:pt x="1531991" y="216195"/>
                  <a:pt x="1509131" y="199050"/>
                </a:cubicBezTo>
                <a:cubicBezTo>
                  <a:pt x="1496939" y="189906"/>
                  <a:pt x="1485478" y="179695"/>
                  <a:pt x="1472555" y="171618"/>
                </a:cubicBezTo>
                <a:cubicBezTo>
                  <a:pt x="1428443" y="144048"/>
                  <a:pt x="1448143" y="161156"/>
                  <a:pt x="1408547" y="144186"/>
                </a:cubicBezTo>
                <a:cubicBezTo>
                  <a:pt x="1296330" y="96093"/>
                  <a:pt x="1436371" y="153526"/>
                  <a:pt x="1344539" y="107610"/>
                </a:cubicBezTo>
                <a:cubicBezTo>
                  <a:pt x="1335918" y="103299"/>
                  <a:pt x="1326132" y="101850"/>
                  <a:pt x="1317107" y="98466"/>
                </a:cubicBezTo>
                <a:cubicBezTo>
                  <a:pt x="1301738" y="92703"/>
                  <a:pt x="1287075" y="85005"/>
                  <a:pt x="1271387" y="80178"/>
                </a:cubicBezTo>
                <a:cubicBezTo>
                  <a:pt x="1247364" y="72786"/>
                  <a:pt x="1222080" y="69838"/>
                  <a:pt x="1198235" y="61890"/>
                </a:cubicBezTo>
                <a:cubicBezTo>
                  <a:pt x="1189091" y="58842"/>
                  <a:pt x="1179662" y="56543"/>
                  <a:pt x="1170803" y="52746"/>
                </a:cubicBezTo>
                <a:cubicBezTo>
                  <a:pt x="1158274" y="47376"/>
                  <a:pt x="1147509" y="37523"/>
                  <a:pt x="1134227" y="34458"/>
                </a:cubicBezTo>
                <a:cubicBezTo>
                  <a:pt x="1107333" y="28252"/>
                  <a:pt x="1079363" y="28362"/>
                  <a:pt x="1051931" y="25314"/>
                </a:cubicBezTo>
                <a:cubicBezTo>
                  <a:pt x="1042787" y="22266"/>
                  <a:pt x="1034138" y="16170"/>
                  <a:pt x="1024499" y="16170"/>
                </a:cubicBezTo>
                <a:cubicBezTo>
                  <a:pt x="354226" y="16170"/>
                  <a:pt x="552286" y="-30369"/>
                  <a:pt x="292979" y="34458"/>
                </a:cubicBezTo>
                <a:cubicBezTo>
                  <a:pt x="274691" y="46650"/>
                  <a:pt x="253657" y="55492"/>
                  <a:pt x="238115" y="71034"/>
                </a:cubicBezTo>
                <a:lnTo>
                  <a:pt x="210683" y="15333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42735" y="1444466"/>
            <a:ext cx="1031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bg2">
                    <a:lumMod val="90000"/>
                  </a:schemeClr>
                </a:solidFill>
              </a:rPr>
              <a:t>Octree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72345" y="1459546"/>
            <a:ext cx="140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bg2">
                    <a:lumMod val="90000"/>
                  </a:schemeClr>
                </a:solidFill>
              </a:rPr>
              <a:t>Voxel</a:t>
            </a:r>
            <a:r>
              <a:rPr lang="pt-BR" sz="2400" dirty="0">
                <a:solidFill>
                  <a:schemeClr val="bg2">
                    <a:lumMod val="90000"/>
                  </a:schemeClr>
                </a:solidFill>
              </a:rPr>
              <a:t> grid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69" y="1075274"/>
            <a:ext cx="2772868" cy="2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0378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8280" y="951843"/>
            <a:ext cx="315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Increased process noise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718" y="1085765"/>
            <a:ext cx="2772868" cy="28458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5008EBD-79D0-4867-BA67-95DC548AEF20}"/>
              </a:ext>
            </a:extLst>
          </p:cNvPr>
          <p:cNvGrpSpPr/>
          <p:nvPr/>
        </p:nvGrpSpPr>
        <p:grpSpPr>
          <a:xfrm>
            <a:off x="647246" y="2132856"/>
            <a:ext cx="10907979" cy="3888432"/>
            <a:chOff x="647246" y="2132856"/>
            <a:chExt cx="10907979" cy="38884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35"/>
            <a:stretch/>
          </p:blipFill>
          <p:spPr>
            <a:xfrm>
              <a:off x="647246" y="2132856"/>
              <a:ext cx="10907979" cy="3600400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94FA87C-F093-4388-93AB-DD4A8B1B7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37" t="92579" r="44576" b="1655"/>
            <a:stretch/>
          </p:blipFill>
          <p:spPr>
            <a:xfrm>
              <a:off x="6023991" y="5772235"/>
              <a:ext cx="504057" cy="249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577916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8280" y="951843"/>
            <a:ext cx="315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Increased process noise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8" y="1455367"/>
            <a:ext cx="3245836" cy="26208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3698063"/>
            <a:ext cx="3024336" cy="30421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422233"/>
            <a:ext cx="7332822" cy="4927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43" y="1057108"/>
            <a:ext cx="2772868" cy="28458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7C5374-520E-447E-A13F-758813C62A9D}"/>
              </a:ext>
            </a:extLst>
          </p:cNvPr>
          <p:cNvSpPr txBox="1"/>
          <p:nvPr/>
        </p:nvSpPr>
        <p:spPr>
          <a:xfrm>
            <a:off x="9533720" y="843447"/>
            <a:ext cx="1919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Color: </a:t>
            </a:r>
            <a:r>
              <a:rPr lang="pt-BR" sz="1400" dirty="0" err="1"/>
              <a:t>Memory</a:t>
            </a:r>
            <a:r>
              <a:rPr lang="pt-BR" sz="1400" dirty="0"/>
              <a:t> </a:t>
            </a:r>
            <a:r>
              <a:rPr lang="pt-BR" sz="1400" dirty="0" err="1"/>
              <a:t>usage</a:t>
            </a:r>
            <a:endParaRPr lang="pt-BR" sz="1400" dirty="0"/>
          </a:p>
          <a:p>
            <a:pPr algn="r"/>
            <a:r>
              <a:rPr lang="pt-BR" sz="1400" dirty="0"/>
              <a:t>	per </a:t>
            </a:r>
            <a:r>
              <a:rPr lang="pt-BR" sz="1400" dirty="0" err="1"/>
              <a:t>feature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4576710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8280" y="951843"/>
            <a:ext cx="315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Increased process noise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1384" y="1561965"/>
            <a:ext cx="10707831" cy="4998012"/>
            <a:chOff x="335360" y="1192831"/>
            <a:chExt cx="11048860" cy="51571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10" r="48993"/>
            <a:stretch/>
          </p:blipFill>
          <p:spPr>
            <a:xfrm>
              <a:off x="7752184" y="1628800"/>
              <a:ext cx="3632036" cy="23223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23" b="33191"/>
            <a:stretch/>
          </p:blipFill>
          <p:spPr>
            <a:xfrm>
              <a:off x="335360" y="1192831"/>
              <a:ext cx="7041442" cy="515719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10" t="66725" r="-1817" b="85"/>
            <a:stretch/>
          </p:blipFill>
          <p:spPr>
            <a:xfrm>
              <a:off x="7784528" y="4025414"/>
              <a:ext cx="3571848" cy="228390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21" y="1063734"/>
            <a:ext cx="2772868" cy="28458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6338B5-C8BD-45DD-A826-7716F00344A3}"/>
              </a:ext>
            </a:extLst>
          </p:cNvPr>
          <p:cNvSpPr txBox="1"/>
          <p:nvPr/>
        </p:nvSpPr>
        <p:spPr>
          <a:xfrm>
            <a:off x="4764818" y="1460804"/>
            <a:ext cx="208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Memory</a:t>
            </a:r>
            <a:r>
              <a:rPr lang="pt-B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usage</a:t>
            </a:r>
            <a:endParaRPr lang="pt-BR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62EB8D-0200-434C-882B-FC9681A52979}"/>
              </a:ext>
            </a:extLst>
          </p:cNvPr>
          <p:cNvSpPr txBox="1"/>
          <p:nvPr/>
        </p:nvSpPr>
        <p:spPr>
          <a:xfrm>
            <a:off x="9312409" y="1193757"/>
            <a:ext cx="1919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Color: </a:t>
            </a:r>
            <a:r>
              <a:rPr lang="pt-BR" sz="1400" dirty="0" err="1"/>
              <a:t>Memory</a:t>
            </a:r>
            <a:r>
              <a:rPr lang="pt-BR" sz="1400" dirty="0"/>
              <a:t> </a:t>
            </a:r>
            <a:r>
              <a:rPr lang="pt-BR" sz="1400" dirty="0" err="1"/>
              <a:t>usage</a:t>
            </a:r>
            <a:endParaRPr lang="pt-BR" sz="1400" dirty="0"/>
          </a:p>
          <a:p>
            <a:pPr algn="r"/>
            <a:r>
              <a:rPr lang="pt-BR" sz="1400" dirty="0"/>
              <a:t>	per </a:t>
            </a:r>
            <a:r>
              <a:rPr lang="pt-BR" sz="1400" dirty="0" err="1"/>
              <a:t>feature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34188865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79" y="2595245"/>
            <a:ext cx="6984776" cy="3937340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 dirty="0"/>
              <a:t>Experimental results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3676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Experimental results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419" y="1509659"/>
            <a:ext cx="116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Setup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4405" y="1988840"/>
            <a:ext cx="1906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err="1">
                <a:solidFill>
                  <a:schemeClr val="bg2">
                    <a:lumMod val="90000"/>
                  </a:schemeClr>
                </a:solidFill>
              </a:rPr>
              <a:t>Omni</a:t>
            </a:r>
            <a:r>
              <a:rPr lang="pt-BR" sz="28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bg2">
                    <a:lumMod val="90000"/>
                  </a:schemeClr>
                </a:solidFill>
              </a:rPr>
              <a:t>robot</a:t>
            </a:r>
            <a:endParaRPr lang="en-US" sz="28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9317C0-1770-4C52-B4AF-E837092B728F}"/>
              </a:ext>
            </a:extLst>
          </p:cNvPr>
          <p:cNvSpPr txBox="1"/>
          <p:nvPr/>
        </p:nvSpPr>
        <p:spPr>
          <a:xfrm>
            <a:off x="1312653" y="3080423"/>
            <a:ext cx="1331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accent6"/>
                </a:solidFill>
              </a:rPr>
              <a:t>Raspberry</a:t>
            </a:r>
            <a:r>
              <a:rPr lang="pt-BR" sz="1400" dirty="0">
                <a:solidFill>
                  <a:schemeClr val="accent6"/>
                </a:solidFill>
              </a:rPr>
              <a:t> pi 4B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1E1047-D880-47AD-9FF6-7B8E9B35EBA7}"/>
              </a:ext>
            </a:extLst>
          </p:cNvPr>
          <p:cNvSpPr txBox="1"/>
          <p:nvPr/>
        </p:nvSpPr>
        <p:spPr>
          <a:xfrm>
            <a:off x="1111643" y="4256138"/>
            <a:ext cx="1535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6"/>
                </a:solidFill>
              </a:rPr>
              <a:t>Arduino Mega 250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8DFCD8-3818-49D6-95F7-74705D01C218}"/>
              </a:ext>
            </a:extLst>
          </p:cNvPr>
          <p:cNvSpPr txBox="1"/>
          <p:nvPr/>
        </p:nvSpPr>
        <p:spPr>
          <a:xfrm>
            <a:off x="9264676" y="3028179"/>
            <a:ext cx="175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6"/>
                </a:solidFill>
              </a:rPr>
              <a:t>Intel </a:t>
            </a:r>
            <a:r>
              <a:rPr lang="pt-BR" sz="1400" dirty="0" err="1">
                <a:solidFill>
                  <a:schemeClr val="accent6"/>
                </a:solidFill>
              </a:rPr>
              <a:t>RealSense</a:t>
            </a:r>
            <a:r>
              <a:rPr lang="pt-BR" sz="1400" dirty="0">
                <a:solidFill>
                  <a:schemeClr val="accent6"/>
                </a:solidFill>
              </a:rPr>
              <a:t> D435i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ABFD480-D5BF-4DF4-8D9A-6AABD4FF7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909100"/>
            <a:ext cx="4029001" cy="16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477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/>
              <a:t>Introduction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Proposed solution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839416" y="1297514"/>
            <a:ext cx="5812397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Classical SLAM solution (EKF-SLAM)</a:t>
            </a:r>
          </a:p>
          <a:p>
            <a:pPr>
              <a:spcBef>
                <a:spcPts val="600"/>
              </a:spcBef>
            </a:pPr>
            <a:r>
              <a:rPr lang="en-US" dirty="0"/>
              <a:t>Mapping representations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25727" y="2385549"/>
            <a:ext cx="3902465" cy="3375487"/>
            <a:chOff x="4204050" y="3493432"/>
            <a:chExt cx="3455285" cy="29886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050" y="3493432"/>
              <a:ext cx="3455285" cy="274354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492809" y="6220516"/>
              <a:ext cx="117211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</a:rPr>
                <a:t>(CORKE, 2013)</a:t>
              </a:r>
              <a:endParaRPr lang="en-US" sz="105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51984" y="2182983"/>
            <a:ext cx="6187222" cy="3211769"/>
            <a:chOff x="6237861" y="1130619"/>
            <a:chExt cx="4910070" cy="254880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861" y="1130619"/>
              <a:ext cx="4173368" cy="254880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787494" y="3025706"/>
              <a:ext cx="13604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(Zhou et al. , 2013)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72565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3676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Experimental results</a:t>
            </a:r>
          </a:p>
        </p:txBody>
      </p:sp>
      <p:sp>
        <p:nvSpPr>
          <p:cNvPr id="9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A6FBEC2-6DF3-40F0-9FCE-2EC7A7203CDC}"/>
              </a:ext>
            </a:extLst>
          </p:cNvPr>
          <p:cNvGrpSpPr/>
          <p:nvPr/>
        </p:nvGrpSpPr>
        <p:grpSpPr>
          <a:xfrm>
            <a:off x="1162662" y="1455367"/>
            <a:ext cx="9480376" cy="5332712"/>
            <a:chOff x="1597220" y="1496314"/>
            <a:chExt cx="9480376" cy="5332712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CD403362-DB65-4D14-85A9-9A54C0784F49}"/>
                </a:ext>
              </a:extLst>
            </p:cNvPr>
            <p:cNvGrpSpPr/>
            <p:nvPr/>
          </p:nvGrpSpPr>
          <p:grpSpPr>
            <a:xfrm>
              <a:off x="1597220" y="1496314"/>
              <a:ext cx="9480376" cy="5332712"/>
              <a:chOff x="1597220" y="1496314"/>
              <a:chExt cx="9480376" cy="53327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220" y="1496314"/>
                <a:ext cx="9480376" cy="5332712"/>
              </a:xfrm>
              <a:prstGeom prst="rect">
                <a:avLst/>
              </a:prstGeom>
            </p:spPr>
          </p:pic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B46E2D07-EB95-45A4-B139-9E66FAE5D701}"/>
                  </a:ext>
                </a:extLst>
              </p:cNvPr>
              <p:cNvSpPr/>
              <p:nvPr/>
            </p:nvSpPr>
            <p:spPr>
              <a:xfrm>
                <a:off x="6816080" y="3284984"/>
                <a:ext cx="2088232" cy="2880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1052088-F190-4E12-993A-A4204DDC281C}"/>
                </a:ext>
              </a:extLst>
            </p:cNvPr>
            <p:cNvSpPr/>
            <p:nvPr/>
          </p:nvSpPr>
          <p:spPr>
            <a:xfrm>
              <a:off x="8829104" y="3736356"/>
              <a:ext cx="2088232" cy="2880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F018F5-66DE-4374-87B4-8ECCA71A3491}"/>
              </a:ext>
            </a:extLst>
          </p:cNvPr>
          <p:cNvGrpSpPr/>
          <p:nvPr/>
        </p:nvGrpSpPr>
        <p:grpSpPr>
          <a:xfrm>
            <a:off x="7480865" y="3483059"/>
            <a:ext cx="3744416" cy="2996157"/>
            <a:chOff x="7680176" y="3501008"/>
            <a:chExt cx="3744416" cy="299615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DDD97F4-E0B3-42A1-88A7-418FF9276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80" t="36085" r="4024" b="11253"/>
            <a:stretch/>
          </p:blipFill>
          <p:spPr>
            <a:xfrm>
              <a:off x="7680176" y="3688853"/>
              <a:ext cx="3744416" cy="2808312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6A72F4C-23E8-4CE6-B3E3-0D03337D8193}"/>
                </a:ext>
              </a:extLst>
            </p:cNvPr>
            <p:cNvSpPr/>
            <p:nvPr/>
          </p:nvSpPr>
          <p:spPr>
            <a:xfrm>
              <a:off x="9696400" y="3501008"/>
              <a:ext cx="1512168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80419" y="1509659"/>
            <a:ext cx="116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Setup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A55B7DB-8CF6-4538-98CB-0BA28DCEA385}"/>
              </a:ext>
            </a:extLst>
          </p:cNvPr>
          <p:cNvSpPr txBox="1"/>
          <p:nvPr/>
        </p:nvSpPr>
        <p:spPr>
          <a:xfrm>
            <a:off x="9948311" y="3527109"/>
            <a:ext cx="207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Embedded software</a:t>
            </a:r>
          </a:p>
        </p:txBody>
      </p:sp>
    </p:spTree>
    <p:extLst>
      <p:ext uri="{BB962C8B-B14F-4D97-AF65-F5344CB8AC3E}">
        <p14:creationId xmlns:p14="http://schemas.microsoft.com/office/powerpoint/2010/main" val="9376003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2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LMI corridor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419" y="1509659"/>
            <a:ext cx="116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Setup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96" y="998441"/>
            <a:ext cx="3694066" cy="2790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86" y="998443"/>
            <a:ext cx="3699289" cy="2790597"/>
          </a:xfrm>
          <a:prstGeom prst="rect">
            <a:avLst/>
          </a:prstGeom>
        </p:spPr>
      </p:pic>
      <p:pic>
        <p:nvPicPr>
          <p:cNvPr id="13314" name="Picture 2" descr="https://lh3.googleusercontent.com/YPpYDs503lf6-C6kuZwKIVoKUcU9Xhb-dx-axqr7ws4KwzWMVxoGQZPfL58QRZo8MptMCOWJlylP5dIx0wnvsl-X7r014B4jCRi_p1X_EORHp-jjCa8hQM0fjW_PzsN39Z8kefT_N_tBQy1eA9C4z0HDJbNGzseNvqAYoZFKBT738tpXTJZJ0VsGmWq2f4lQd8KCLH_Shy1EZSbU6Jc_a7ze0DNi3hJTLaWELR1B5ZWwT4vu2FiH_un7dU9ikTl0HOTT5hZiH1m1xcCHBr-yZlS-ulhdAS2kBS8amMS54g1TlRYRBbKZjhcpf9KZ-TT5n7VbDjLIP2kEF2px2WksU2JmBqYRQN2VEle-oYtzmrBKrXK4Yz6muCoJ8gpxwobEqvfjQknUXymDhDwJaX5dWGLvQI2dYX2BvfBtKUO1CD2J6V21wXQEkV1lKgEhab789y9iDuD_zgCuB45grdEZE-PUJx3exkd4DOVszqdu2bzUqwNR-VNWUpktxH7TwG0zxGvQJx1iEKOHdzQd5mA2AmfzGLyQuHwcO6M9kV4X6GdoU30ujsMbSXT-YgzRpJEY1qFi0ORvm132QYHZfGpA4-1WuxIFke5mPhVwxNdnb6GauXRT0z4NPJZ49Q9_VBoyl5JD_gNYyAAr-kfhStfY4RQs31GApEbg5dh6teh9InqQJMdiyS13FHPMWJkCyLF6Wnfqgy6FF9OrnoX8y3q0TtGp=w1270-h953-no?authuser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3871593"/>
            <a:ext cx="3738251" cy="280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0619" y="2191768"/>
            <a:ext cx="215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90000"/>
                  </a:schemeClr>
                </a:solidFill>
              </a:rPr>
              <a:t>Desired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90000"/>
                  </a:schemeClr>
                </a:solidFill>
              </a:rPr>
              <a:t>trajectory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6134" y="282625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Command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5" y="2837057"/>
            <a:ext cx="1406961" cy="31414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63352" y="3538840"/>
            <a:ext cx="3528392" cy="136042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6524" y="3654026"/>
            <a:ext cx="1347074" cy="708869"/>
            <a:chOff x="467573" y="5033596"/>
            <a:chExt cx="1347074" cy="70886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43" y="5033596"/>
              <a:ext cx="1292504" cy="70886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48" b="-1317"/>
            <a:stretch/>
          </p:blipFill>
          <p:spPr>
            <a:xfrm>
              <a:off x="467573" y="5225269"/>
              <a:ext cx="299835" cy="325521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9" y="4540619"/>
            <a:ext cx="2248214" cy="225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8" y="5613034"/>
            <a:ext cx="1686832" cy="8861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04" y="5928681"/>
            <a:ext cx="1873324" cy="29028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25406" y="5512422"/>
            <a:ext cx="4114410" cy="11393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 dirty="0"/>
              <a:t>Experimental results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71281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2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LMI corridor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419" y="1509659"/>
            <a:ext cx="116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Setup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96" y="998441"/>
            <a:ext cx="3694066" cy="2790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86" y="998443"/>
            <a:ext cx="3699289" cy="2790597"/>
          </a:xfrm>
          <a:prstGeom prst="rect">
            <a:avLst/>
          </a:prstGeom>
        </p:spPr>
      </p:pic>
      <p:pic>
        <p:nvPicPr>
          <p:cNvPr id="13314" name="Picture 2" descr="https://lh3.googleusercontent.com/YPpYDs503lf6-C6kuZwKIVoKUcU9Xhb-dx-axqr7ws4KwzWMVxoGQZPfL58QRZo8MptMCOWJlylP5dIx0wnvsl-X7r014B4jCRi_p1X_EORHp-jjCa8hQM0fjW_PzsN39Z8kefT_N_tBQy1eA9C4z0HDJbNGzseNvqAYoZFKBT738tpXTJZJ0VsGmWq2f4lQd8KCLH_Shy1EZSbU6Jc_a7ze0DNi3hJTLaWELR1B5ZWwT4vu2FiH_un7dU9ikTl0HOTT5hZiH1m1xcCHBr-yZlS-ulhdAS2kBS8amMS54g1TlRYRBbKZjhcpf9KZ-TT5n7VbDjLIP2kEF2px2WksU2JmBqYRQN2VEle-oYtzmrBKrXK4Yz6muCoJ8gpxwobEqvfjQknUXymDhDwJaX5dWGLvQI2dYX2BvfBtKUO1CD2J6V21wXQEkV1lKgEhab789y9iDuD_zgCuB45grdEZE-PUJx3exkd4DOVszqdu2bzUqwNR-VNWUpktxH7TwG0zxGvQJx1iEKOHdzQd5mA2AmfzGLyQuHwcO6M9kV4X6GdoU30ujsMbSXT-YgzRpJEY1qFi0ORvm132QYHZfGpA4-1WuxIFke5mPhVwxNdnb6GauXRT0z4NPJZ49Q9_VBoyl5JD_gNYyAAr-kfhStfY4RQs31GApEbg5dh6teh9InqQJMdiyS13FHPMWJkCyLF6Wnfqgy6FF9OrnoX8y3q0TtGp=w1270-h953-no?authuser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3871593"/>
            <a:ext cx="3738251" cy="280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0619" y="2191768"/>
            <a:ext cx="215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90000"/>
                  </a:schemeClr>
                </a:solidFill>
              </a:rPr>
              <a:t>Desired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pt-BR" dirty="0" err="1">
                <a:solidFill>
                  <a:schemeClr val="bg2">
                    <a:lumMod val="90000"/>
                  </a:schemeClr>
                </a:solidFill>
              </a:rPr>
              <a:t>trajectory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6134" y="282625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Command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5" y="2837057"/>
            <a:ext cx="1406961" cy="31414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63352" y="3538840"/>
            <a:ext cx="3528392" cy="136042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6524" y="3654026"/>
            <a:ext cx="1347074" cy="708869"/>
            <a:chOff x="467573" y="5033596"/>
            <a:chExt cx="1347074" cy="70886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43" y="5033596"/>
              <a:ext cx="1292504" cy="70886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48" b="-1317"/>
            <a:stretch/>
          </p:blipFill>
          <p:spPr>
            <a:xfrm>
              <a:off x="467573" y="5225269"/>
              <a:ext cx="299835" cy="325521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9" y="4540619"/>
            <a:ext cx="2248214" cy="225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8" y="5613034"/>
            <a:ext cx="1686832" cy="8861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04" y="5928681"/>
            <a:ext cx="1873324" cy="29028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25406" y="5512422"/>
            <a:ext cx="4114410" cy="11393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 dirty="0"/>
              <a:t>Experimental results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E76CB9E-A22C-46D7-B6A5-B2F4F1335D8F}"/>
              </a:ext>
            </a:extLst>
          </p:cNvPr>
          <p:cNvCxnSpPr>
            <a:cxnSpLocks/>
          </p:cNvCxnSpPr>
          <p:nvPr/>
        </p:nvCxnSpPr>
        <p:spPr>
          <a:xfrm flipH="1" flipV="1">
            <a:off x="6888088" y="2492896"/>
            <a:ext cx="576064" cy="50405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8151A99-B907-46CD-BE92-E8FCD8F9422F}"/>
              </a:ext>
            </a:extLst>
          </p:cNvPr>
          <p:cNvCxnSpPr>
            <a:cxnSpLocks/>
          </p:cNvCxnSpPr>
          <p:nvPr/>
        </p:nvCxnSpPr>
        <p:spPr>
          <a:xfrm flipH="1" flipV="1">
            <a:off x="5879976" y="2191768"/>
            <a:ext cx="1008112" cy="30112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F5F0EFF-C33F-4142-A042-D2AD1E54E3EF}"/>
              </a:ext>
            </a:extLst>
          </p:cNvPr>
          <p:cNvCxnSpPr>
            <a:cxnSpLocks/>
          </p:cNvCxnSpPr>
          <p:nvPr/>
        </p:nvCxnSpPr>
        <p:spPr>
          <a:xfrm flipH="1" flipV="1">
            <a:off x="5807968" y="1916832"/>
            <a:ext cx="72008" cy="27493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5A75CC1F-DB5B-45A5-AD44-3522A1DB993E}"/>
              </a:ext>
            </a:extLst>
          </p:cNvPr>
          <p:cNvCxnSpPr>
            <a:cxnSpLocks/>
          </p:cNvCxnSpPr>
          <p:nvPr/>
        </p:nvCxnSpPr>
        <p:spPr>
          <a:xfrm flipV="1">
            <a:off x="5807968" y="1700808"/>
            <a:ext cx="216024" cy="21602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2" name="Conector de Seta Reta 13311">
            <a:extLst>
              <a:ext uri="{FF2B5EF4-FFF2-40B4-BE49-F238E27FC236}">
                <a16:creationId xmlns:a16="http://schemas.microsoft.com/office/drawing/2014/main" id="{9FE00CE0-98EB-4845-A9D3-F20C8E6E7806}"/>
              </a:ext>
            </a:extLst>
          </p:cNvPr>
          <p:cNvCxnSpPr>
            <a:cxnSpLocks/>
          </p:cNvCxnSpPr>
          <p:nvPr/>
        </p:nvCxnSpPr>
        <p:spPr>
          <a:xfrm flipH="1" flipV="1">
            <a:off x="5918200" y="1591733"/>
            <a:ext cx="105792" cy="109075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1" name="Conector reto 13330">
            <a:extLst>
              <a:ext uri="{FF2B5EF4-FFF2-40B4-BE49-F238E27FC236}">
                <a16:creationId xmlns:a16="http://schemas.microsoft.com/office/drawing/2014/main" id="{9B82809F-DF9E-4983-B031-35B75E32E620}"/>
              </a:ext>
            </a:extLst>
          </p:cNvPr>
          <p:cNvCxnSpPr/>
          <p:nvPr/>
        </p:nvCxnSpPr>
        <p:spPr>
          <a:xfrm flipV="1">
            <a:off x="8400256" y="6218969"/>
            <a:ext cx="360040" cy="4327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3" name="Conector reto 13332">
            <a:extLst>
              <a:ext uri="{FF2B5EF4-FFF2-40B4-BE49-F238E27FC236}">
                <a16:creationId xmlns:a16="http://schemas.microsoft.com/office/drawing/2014/main" id="{A08A7C3C-93BD-48FD-B4C0-C05973E16F14}"/>
              </a:ext>
            </a:extLst>
          </p:cNvPr>
          <p:cNvCxnSpPr/>
          <p:nvPr/>
        </p:nvCxnSpPr>
        <p:spPr>
          <a:xfrm flipH="1" flipV="1">
            <a:off x="8472264" y="5613034"/>
            <a:ext cx="288032" cy="6059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5" name="Conector reto 13334">
            <a:extLst>
              <a:ext uri="{FF2B5EF4-FFF2-40B4-BE49-F238E27FC236}">
                <a16:creationId xmlns:a16="http://schemas.microsoft.com/office/drawing/2014/main" id="{8623C05A-D394-47F1-A2D3-EAA7FD446AAB}"/>
              </a:ext>
            </a:extLst>
          </p:cNvPr>
          <p:cNvCxnSpPr/>
          <p:nvPr/>
        </p:nvCxnSpPr>
        <p:spPr>
          <a:xfrm flipH="1" flipV="1">
            <a:off x="7852186" y="5373216"/>
            <a:ext cx="620078" cy="2398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7" name="Conector reto 13336">
            <a:extLst>
              <a:ext uri="{FF2B5EF4-FFF2-40B4-BE49-F238E27FC236}">
                <a16:creationId xmlns:a16="http://schemas.microsoft.com/office/drawing/2014/main" id="{C023417D-B36E-4FBE-A010-23CF4708659C}"/>
              </a:ext>
            </a:extLst>
          </p:cNvPr>
          <p:cNvCxnSpPr/>
          <p:nvPr/>
        </p:nvCxnSpPr>
        <p:spPr>
          <a:xfrm flipV="1">
            <a:off x="7852186" y="5157192"/>
            <a:ext cx="0" cy="216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9" name="Conector reto 13338">
            <a:extLst>
              <a:ext uri="{FF2B5EF4-FFF2-40B4-BE49-F238E27FC236}">
                <a16:creationId xmlns:a16="http://schemas.microsoft.com/office/drawing/2014/main" id="{0B70D450-439D-42CF-AA3A-84D20DF42ED3}"/>
              </a:ext>
            </a:extLst>
          </p:cNvPr>
          <p:cNvCxnSpPr/>
          <p:nvPr/>
        </p:nvCxnSpPr>
        <p:spPr>
          <a:xfrm flipV="1">
            <a:off x="7852186" y="5013176"/>
            <a:ext cx="256955" cy="1440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1" name="Conector reto 13340">
            <a:extLst>
              <a:ext uri="{FF2B5EF4-FFF2-40B4-BE49-F238E27FC236}">
                <a16:creationId xmlns:a16="http://schemas.microsoft.com/office/drawing/2014/main" id="{10EA5E41-4856-411B-AE36-D48D86672705}"/>
              </a:ext>
            </a:extLst>
          </p:cNvPr>
          <p:cNvCxnSpPr/>
          <p:nvPr/>
        </p:nvCxnSpPr>
        <p:spPr>
          <a:xfrm flipV="1">
            <a:off x="8109141" y="4914915"/>
            <a:ext cx="0" cy="982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3" name="Conector reto 13342">
            <a:extLst>
              <a:ext uri="{FF2B5EF4-FFF2-40B4-BE49-F238E27FC236}">
                <a16:creationId xmlns:a16="http://schemas.microsoft.com/office/drawing/2014/main" id="{B8BE87AD-A0E5-4F2F-86AC-2662CD45F363}"/>
              </a:ext>
            </a:extLst>
          </p:cNvPr>
          <p:cNvCxnSpPr/>
          <p:nvPr/>
        </p:nvCxnSpPr>
        <p:spPr>
          <a:xfrm flipV="1">
            <a:off x="10128448" y="3010916"/>
            <a:ext cx="144016" cy="7781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5" name="Conector reto 13344">
            <a:extLst>
              <a:ext uri="{FF2B5EF4-FFF2-40B4-BE49-F238E27FC236}">
                <a16:creationId xmlns:a16="http://schemas.microsoft.com/office/drawing/2014/main" id="{C5CC2882-4CB3-400D-B5A3-F2B406CB4611}"/>
              </a:ext>
            </a:extLst>
          </p:cNvPr>
          <p:cNvCxnSpPr/>
          <p:nvPr/>
        </p:nvCxnSpPr>
        <p:spPr>
          <a:xfrm flipH="1" flipV="1">
            <a:off x="9768408" y="2636912"/>
            <a:ext cx="520036" cy="3740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7" name="Conector reto 13346">
            <a:extLst>
              <a:ext uri="{FF2B5EF4-FFF2-40B4-BE49-F238E27FC236}">
                <a16:creationId xmlns:a16="http://schemas.microsoft.com/office/drawing/2014/main" id="{CB9D4860-9097-413C-A3C7-B3D3F9AFC3FE}"/>
              </a:ext>
            </a:extLst>
          </p:cNvPr>
          <p:cNvCxnSpPr/>
          <p:nvPr/>
        </p:nvCxnSpPr>
        <p:spPr>
          <a:xfrm flipV="1">
            <a:off x="9768408" y="2191768"/>
            <a:ext cx="144016" cy="4451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9" name="Conector reto 13348">
            <a:extLst>
              <a:ext uri="{FF2B5EF4-FFF2-40B4-BE49-F238E27FC236}">
                <a16:creationId xmlns:a16="http://schemas.microsoft.com/office/drawing/2014/main" id="{196BF38B-F844-4849-862B-6E8CD0EB06FF}"/>
              </a:ext>
            </a:extLst>
          </p:cNvPr>
          <p:cNvCxnSpPr/>
          <p:nvPr/>
        </p:nvCxnSpPr>
        <p:spPr>
          <a:xfrm flipV="1">
            <a:off x="9940418" y="2094434"/>
            <a:ext cx="260038" cy="973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51" name="Conector reto 13350">
            <a:extLst>
              <a:ext uri="{FF2B5EF4-FFF2-40B4-BE49-F238E27FC236}">
                <a16:creationId xmlns:a16="http://schemas.microsoft.com/office/drawing/2014/main" id="{F15AC3B0-73EB-4C0C-96A4-E67FA4609770}"/>
              </a:ext>
            </a:extLst>
          </p:cNvPr>
          <p:cNvCxnSpPr/>
          <p:nvPr/>
        </p:nvCxnSpPr>
        <p:spPr>
          <a:xfrm flipH="1" flipV="1">
            <a:off x="10033848" y="1916832"/>
            <a:ext cx="166608" cy="1374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53" name="Conector reto 13352">
            <a:extLst>
              <a:ext uri="{FF2B5EF4-FFF2-40B4-BE49-F238E27FC236}">
                <a16:creationId xmlns:a16="http://schemas.microsoft.com/office/drawing/2014/main" id="{DE0EA9AB-FD04-4D64-95B6-D6F6A1C369AF}"/>
              </a:ext>
            </a:extLst>
          </p:cNvPr>
          <p:cNvCxnSpPr/>
          <p:nvPr/>
        </p:nvCxnSpPr>
        <p:spPr>
          <a:xfrm flipV="1">
            <a:off x="10022553" y="1748944"/>
            <a:ext cx="105895" cy="1678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5255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2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LMI corridor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27648" y="881682"/>
            <a:ext cx="1243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Result</a:t>
            </a:r>
          </a:p>
        </p:txBody>
      </p:sp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 dirty="0"/>
              <a:t>Experimental results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354165"/>
            <a:ext cx="11047905" cy="2298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29" y="1580694"/>
            <a:ext cx="10161746" cy="26481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176" y="1453409"/>
            <a:ext cx="2126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Odometry</a:t>
            </a:r>
            <a:r>
              <a:rPr lang="en-US" sz="2400" b="1" dirty="0">
                <a:solidFill>
                  <a:srgbClr val="C00000"/>
                </a:solidFill>
              </a:rPr>
              <a:t> map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86307" y="4093118"/>
            <a:ext cx="2098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Estimated map</a:t>
            </a:r>
          </a:p>
        </p:txBody>
      </p:sp>
    </p:spTree>
    <p:extLst>
      <p:ext uri="{BB962C8B-B14F-4D97-AF65-F5344CB8AC3E}">
        <p14:creationId xmlns:p14="http://schemas.microsoft.com/office/powerpoint/2010/main" val="40136945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2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LMI corridor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55" y="1265955"/>
            <a:ext cx="6521955" cy="4978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7" y="2276872"/>
            <a:ext cx="5221643" cy="3944570"/>
          </a:xfrm>
          <a:prstGeom prst="rect">
            <a:avLst/>
          </a:prstGeom>
        </p:spPr>
      </p:pic>
      <p:sp>
        <p:nvSpPr>
          <p:cNvPr id="10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7AA3AD-F834-438E-9572-8526FAFCBFCA}"/>
              </a:ext>
            </a:extLst>
          </p:cNvPr>
          <p:cNvSpPr txBox="1"/>
          <p:nvPr/>
        </p:nvSpPr>
        <p:spPr>
          <a:xfrm>
            <a:off x="2430327" y="1585801"/>
            <a:ext cx="820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>
                <a:solidFill>
                  <a:schemeClr val="accent6"/>
                </a:solidFill>
              </a:rPr>
              <a:t>Photo</a:t>
            </a:r>
            <a:endParaRPr lang="pt-BR" sz="2000" b="1" dirty="0">
              <a:solidFill>
                <a:schemeClr val="accent6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E4A7FE-6EBB-4F71-A3BA-4C35835D45B5}"/>
              </a:ext>
            </a:extLst>
          </p:cNvPr>
          <p:cNvSpPr txBox="1"/>
          <p:nvPr/>
        </p:nvSpPr>
        <p:spPr>
          <a:xfrm>
            <a:off x="7680176" y="1482780"/>
            <a:ext cx="1912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6"/>
                </a:solidFill>
              </a:rPr>
              <a:t>Point cloud </a:t>
            </a:r>
            <a:r>
              <a:rPr lang="pt-BR" sz="2000" b="1" dirty="0" err="1">
                <a:solidFill>
                  <a:schemeClr val="accent6"/>
                </a:solidFill>
              </a:rPr>
              <a:t>map</a:t>
            </a:r>
            <a:endParaRPr lang="pt-BR" sz="2000" b="1" dirty="0">
              <a:solidFill>
                <a:schemeClr val="accent6"/>
              </a:solidFill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31E6B4F8-74CA-4BBA-A517-490FFEEC1063}"/>
              </a:ext>
            </a:extLst>
          </p:cNvPr>
          <p:cNvSpPr txBox="1"/>
          <p:nvPr/>
        </p:nvSpPr>
        <p:spPr>
          <a:xfrm>
            <a:off x="2927648" y="881682"/>
            <a:ext cx="1243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52870430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2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LMI corridor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55" y="1265955"/>
            <a:ext cx="6521955" cy="4978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7" y="2276872"/>
            <a:ext cx="5221643" cy="3944570"/>
          </a:xfrm>
          <a:prstGeom prst="rect">
            <a:avLst/>
          </a:prstGeom>
        </p:spPr>
      </p:pic>
      <p:sp>
        <p:nvSpPr>
          <p:cNvPr id="10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 dirty="0"/>
              <a:t>Experimental results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31E6B4F8-74CA-4BBA-A517-490FFEEC1063}"/>
              </a:ext>
            </a:extLst>
          </p:cNvPr>
          <p:cNvSpPr txBox="1"/>
          <p:nvPr/>
        </p:nvSpPr>
        <p:spPr>
          <a:xfrm>
            <a:off x="2927648" y="881682"/>
            <a:ext cx="1243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Result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B61CB51-A7E9-4C2B-AA1D-48928CC3402C}"/>
              </a:ext>
            </a:extLst>
          </p:cNvPr>
          <p:cNvSpPr/>
          <p:nvPr/>
        </p:nvSpPr>
        <p:spPr>
          <a:xfrm>
            <a:off x="2135560" y="2564904"/>
            <a:ext cx="1008112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8C5E47-265E-4A50-A9EE-2FFD602105EB}"/>
              </a:ext>
            </a:extLst>
          </p:cNvPr>
          <p:cNvSpPr/>
          <p:nvPr/>
        </p:nvSpPr>
        <p:spPr>
          <a:xfrm>
            <a:off x="7035289" y="2327176"/>
            <a:ext cx="1008112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5FC55FF-9E0A-45F9-B307-9058A1A87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73" y="1142421"/>
            <a:ext cx="1944216" cy="6480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9E39F38-E814-48D4-80D5-A65460859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8750" y="886781"/>
            <a:ext cx="1538707" cy="17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9508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2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LMI corridor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916832"/>
            <a:ext cx="5555999" cy="42410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060848"/>
            <a:ext cx="5328592" cy="4229597"/>
          </a:xfrm>
          <a:prstGeom prst="rect">
            <a:avLst/>
          </a:prstGeom>
        </p:spPr>
      </p:pic>
      <p:sp>
        <p:nvSpPr>
          <p:cNvPr id="9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5F4722-9520-4983-A0C0-5DA5338833C4}"/>
              </a:ext>
            </a:extLst>
          </p:cNvPr>
          <p:cNvSpPr txBox="1"/>
          <p:nvPr/>
        </p:nvSpPr>
        <p:spPr>
          <a:xfrm>
            <a:off x="2432128" y="1677783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Point cloud </a:t>
            </a:r>
            <a:r>
              <a:rPr lang="pt-BR" b="1" dirty="0" err="1">
                <a:solidFill>
                  <a:schemeClr val="accent6"/>
                </a:solidFill>
              </a:rPr>
              <a:t>map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67CAA5EF-15D8-49BE-B0BB-D7EB404DF3AD}"/>
              </a:ext>
            </a:extLst>
          </p:cNvPr>
          <p:cNvSpPr txBox="1"/>
          <p:nvPr/>
        </p:nvSpPr>
        <p:spPr>
          <a:xfrm>
            <a:off x="2927648" y="881682"/>
            <a:ext cx="1243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Result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C3071D-D338-4431-A209-2CFA2F05BBEE}"/>
              </a:ext>
            </a:extLst>
          </p:cNvPr>
          <p:cNvSpPr txBox="1"/>
          <p:nvPr/>
        </p:nvSpPr>
        <p:spPr>
          <a:xfrm>
            <a:off x="8400256" y="1500684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High </a:t>
            </a:r>
            <a:r>
              <a:rPr lang="pt-BR" b="1" dirty="0" err="1">
                <a:solidFill>
                  <a:schemeClr val="accent6"/>
                </a:solidFill>
              </a:rPr>
              <a:t>level</a:t>
            </a:r>
            <a:r>
              <a:rPr lang="pt-BR" b="1" dirty="0">
                <a:solidFill>
                  <a:schemeClr val="accent6"/>
                </a:solidFill>
              </a:rPr>
              <a:t> </a:t>
            </a:r>
            <a:r>
              <a:rPr lang="pt-BR" b="1" dirty="0" err="1">
                <a:solidFill>
                  <a:schemeClr val="accent6"/>
                </a:solidFill>
              </a:rPr>
              <a:t>map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8458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2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LMI corridor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060848"/>
            <a:ext cx="6864652" cy="3497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1628800"/>
            <a:ext cx="4015315" cy="3744441"/>
          </a:xfrm>
          <a:prstGeom prst="rect">
            <a:avLst/>
          </a:prstGeom>
        </p:spPr>
      </p:pic>
      <p:sp>
        <p:nvSpPr>
          <p:cNvPr id="8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5111D8-1CE0-44AC-B4A0-A4859514D9C4}"/>
              </a:ext>
            </a:extLst>
          </p:cNvPr>
          <p:cNvSpPr txBox="1"/>
          <p:nvPr/>
        </p:nvSpPr>
        <p:spPr>
          <a:xfrm>
            <a:off x="1415480" y="1628800"/>
            <a:ext cx="1817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Path projection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C8280E-69BC-4274-B55E-BC7E4652BA8F}"/>
              </a:ext>
            </a:extLst>
          </p:cNvPr>
          <p:cNvSpPr txBox="1"/>
          <p:nvPr/>
        </p:nvSpPr>
        <p:spPr>
          <a:xfrm>
            <a:off x="4799856" y="1628800"/>
            <a:ext cx="214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Feature projection</a:t>
            </a:r>
          </a:p>
        </p:txBody>
      </p:sp>
    </p:spTree>
    <p:extLst>
      <p:ext uri="{BB962C8B-B14F-4D97-AF65-F5344CB8AC3E}">
        <p14:creationId xmlns:p14="http://schemas.microsoft.com/office/powerpoint/2010/main" val="359634908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3793849"/>
            <a:ext cx="12192000" cy="2788391"/>
          </a:xfrm>
          <a:prstGeom prst="rect">
            <a:avLst/>
          </a:prstGeom>
        </p:spPr>
      </p:pic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2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LMI corridor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0" y="1341232"/>
            <a:ext cx="11352584" cy="2349061"/>
          </a:xfrm>
          <a:prstGeom prst="rect">
            <a:avLst/>
          </a:prstGeom>
        </p:spPr>
      </p:pic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 dirty="0"/>
              <a:t>Experimental results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3328" y="1224534"/>
            <a:ext cx="4855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Point cloud map (colored by feature)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0096" y="4008303"/>
            <a:ext cx="419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Point cloud map (original color)</a:t>
            </a:r>
          </a:p>
        </p:txBody>
      </p:sp>
    </p:spTree>
    <p:extLst>
      <p:ext uri="{BB962C8B-B14F-4D97-AF65-F5344CB8AC3E}">
        <p14:creationId xmlns:p14="http://schemas.microsoft.com/office/powerpoint/2010/main" val="70772947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2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LMI corridor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92" y="1441102"/>
            <a:ext cx="8496944" cy="2408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4" y="3634708"/>
            <a:ext cx="9734440" cy="2974208"/>
          </a:xfrm>
          <a:prstGeom prst="rect">
            <a:avLst/>
          </a:prstGeom>
        </p:spPr>
      </p:pic>
      <p:sp>
        <p:nvSpPr>
          <p:cNvPr id="8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9357935" y="1357593"/>
            <a:ext cx="2073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High level map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17381" y="349752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Hybrid map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52406" y="4422048"/>
            <a:ext cx="164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UcParenBoth"/>
            </a:pPr>
            <a:r>
              <a:rPr lang="en-US" dirty="0">
                <a:solidFill>
                  <a:srgbClr val="C00000"/>
                </a:solidFill>
              </a:rPr>
              <a:t>Cylinder</a:t>
            </a:r>
          </a:p>
          <a:p>
            <a:pPr marL="400050" indent="-400050">
              <a:buAutoNum type="romanUcParenBoth"/>
            </a:pPr>
            <a:r>
              <a:rPr lang="en-US" dirty="0">
                <a:solidFill>
                  <a:srgbClr val="C00000"/>
                </a:solidFill>
              </a:rPr>
              <a:t>Cuboid</a:t>
            </a:r>
          </a:p>
          <a:p>
            <a:pPr marL="400050" indent="-400050">
              <a:buAutoNum type="romanUcParenBoth"/>
            </a:pPr>
            <a:r>
              <a:rPr lang="en-US" dirty="0">
                <a:solidFill>
                  <a:srgbClr val="C00000"/>
                </a:solidFill>
              </a:rPr>
              <a:t>Point cloud</a:t>
            </a:r>
          </a:p>
        </p:txBody>
      </p:sp>
    </p:spTree>
    <p:extLst>
      <p:ext uri="{BB962C8B-B14F-4D97-AF65-F5344CB8AC3E}">
        <p14:creationId xmlns:p14="http://schemas.microsoft.com/office/powerpoint/2010/main" val="31950720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/>
              <a:t>Introduction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Proposed solution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952464" y="1285860"/>
            <a:ext cx="10184096" cy="4392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pt-BR" sz="2400" b="1" dirty="0" err="1">
                <a:solidFill>
                  <a:schemeClr val="accent1"/>
                </a:solidFill>
              </a:rPr>
              <a:t>Objectives</a:t>
            </a:r>
            <a:endParaRPr lang="en-US" sz="2400" b="1" dirty="0">
              <a:solidFill>
                <a:schemeClr val="accent1"/>
              </a:solidFill>
              <a:latin typeface="+mj-lt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2000" b="1" dirty="0">
              <a:latin typeface="+mj-lt"/>
            </a:endParaRP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4"/>
                </a:solidFill>
              </a:rPr>
              <a:t>Expand the classical EKF-SLAM to a 3D indoor environment using a mobile robot. 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Simulation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Experimental results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Compare different 3D mapping representations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64244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2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LMI corridor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7" y="1801889"/>
            <a:ext cx="3813693" cy="1130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17" y="3355968"/>
            <a:ext cx="3581679" cy="1309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3" y="5089228"/>
            <a:ext cx="3528392" cy="1282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992070"/>
            <a:ext cx="3384376" cy="1375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32" y="2564904"/>
            <a:ext cx="3312368" cy="1243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32" y="3913116"/>
            <a:ext cx="3758236" cy="12229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32" y="5240592"/>
            <a:ext cx="3415570" cy="1426668"/>
          </a:xfrm>
          <a:prstGeom prst="rect">
            <a:avLst/>
          </a:prstGeom>
        </p:spPr>
      </p:pic>
      <p:sp>
        <p:nvSpPr>
          <p:cNvPr id="13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912262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337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Loop closure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556792"/>
            <a:ext cx="3435846" cy="4581128"/>
          </a:xfrm>
          <a:prstGeom prst="rect">
            <a:avLst/>
          </a:prstGeom>
        </p:spPr>
      </p:pic>
      <p:pic>
        <p:nvPicPr>
          <p:cNvPr id="14" name="acelera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5697" y="1577380"/>
            <a:ext cx="3784903" cy="2081046"/>
          </a:xfrm>
          <a:prstGeom prst="rect">
            <a:avLst/>
          </a:prstGeom>
        </p:spPr>
      </p:pic>
      <p:pic>
        <p:nvPicPr>
          <p:cNvPr id="16" name="norma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87488" y="4130097"/>
            <a:ext cx="3981323" cy="2189044"/>
          </a:xfrm>
          <a:prstGeom prst="rect">
            <a:avLst/>
          </a:prstGeom>
        </p:spPr>
      </p:pic>
      <p:sp>
        <p:nvSpPr>
          <p:cNvPr id="9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039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337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Loop closure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1487375"/>
            <a:ext cx="3435846" cy="4581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5" y="2369024"/>
            <a:ext cx="3082188" cy="2817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16900" r="31691" b="5156"/>
          <a:stretch/>
        </p:blipFill>
        <p:spPr>
          <a:xfrm>
            <a:off x="3152261" y="1988840"/>
            <a:ext cx="4536504" cy="4191959"/>
          </a:xfrm>
          <a:prstGeom prst="rect">
            <a:avLst/>
          </a:prstGeom>
        </p:spPr>
      </p:pic>
      <p:sp>
        <p:nvSpPr>
          <p:cNvPr id="9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479376" y="1808387"/>
            <a:ext cx="1759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High level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4193" y="1487375"/>
            <a:ext cx="1912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Point cloud map</a:t>
            </a:r>
          </a:p>
        </p:txBody>
      </p:sp>
    </p:spTree>
    <p:extLst>
      <p:ext uri="{BB962C8B-B14F-4D97-AF65-F5344CB8AC3E}">
        <p14:creationId xmlns:p14="http://schemas.microsoft.com/office/powerpoint/2010/main" val="23002734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337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Loop closure</a:t>
            </a:r>
          </a:p>
        </p:txBody>
      </p:sp>
      <p:pic>
        <p:nvPicPr>
          <p:cNvPr id="8" name="llm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1464" y="1389085"/>
            <a:ext cx="9144000" cy="5143500"/>
          </a:xfrm>
          <a:prstGeom prst="rect">
            <a:avLst/>
          </a:prstGeom>
        </p:spPr>
      </p:pic>
      <p:sp>
        <p:nvSpPr>
          <p:cNvPr id="9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 dirty="0"/>
              <a:t>Experimental results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98882" y="1061756"/>
            <a:ext cx="1759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High level map</a:t>
            </a:r>
          </a:p>
        </p:txBody>
      </p:sp>
    </p:spTree>
    <p:extLst>
      <p:ext uri="{BB962C8B-B14F-4D97-AF65-F5344CB8AC3E}">
        <p14:creationId xmlns:p14="http://schemas.microsoft.com/office/powerpoint/2010/main" val="2396163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337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Loop closure</a:t>
            </a:r>
          </a:p>
        </p:txBody>
      </p:sp>
      <p:pic>
        <p:nvPicPr>
          <p:cNvPr id="6" name="poi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20000" contrast="40000"/>
          </a:blip>
          <a:stretch>
            <a:fillRect/>
          </a:stretch>
        </p:blipFill>
        <p:spPr>
          <a:xfrm>
            <a:off x="1055440" y="1469079"/>
            <a:ext cx="9144000" cy="5143500"/>
          </a:xfrm>
          <a:prstGeom prst="rect">
            <a:avLst/>
          </a:prstGeom>
        </p:spPr>
      </p:pic>
      <p:sp>
        <p:nvSpPr>
          <p:cNvPr id="8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671120" y="1162979"/>
            <a:ext cx="1912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Point cloud map</a:t>
            </a:r>
          </a:p>
        </p:txBody>
      </p:sp>
    </p:spTree>
    <p:extLst>
      <p:ext uri="{BB962C8B-B14F-4D97-AF65-F5344CB8AC3E}">
        <p14:creationId xmlns:p14="http://schemas.microsoft.com/office/powerpoint/2010/main" val="2308496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337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Loop closure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4" y="2060848"/>
            <a:ext cx="6435946" cy="4176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520" y="982412"/>
            <a:ext cx="2639964" cy="2639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3789040"/>
            <a:ext cx="2639965" cy="2639965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 rot="13838520">
            <a:off x="7568986" y="2762181"/>
            <a:ext cx="1961349" cy="1944216"/>
          </a:xfrm>
          <a:prstGeom prst="arc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2996830" y="1565620"/>
            <a:ext cx="220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Standard deviation</a:t>
            </a:r>
          </a:p>
        </p:txBody>
      </p:sp>
      <p:pic>
        <p:nvPicPr>
          <p:cNvPr id="1026" name="Picture 2" descr="https://latex2png.com/pngs/49e2754738214c832a8486b8dce9ee3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6" y="2597733"/>
            <a:ext cx="391746" cy="2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2png.com/pngs/b9932ce3b448e25a58137cf660b42aa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2" y="3772255"/>
            <a:ext cx="312789" cy="23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2889075" y="5733258"/>
            <a:ext cx="254597" cy="61676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4655840" y="5788844"/>
            <a:ext cx="182589" cy="56117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770635" y="1565620"/>
            <a:ext cx="405484" cy="41055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E9C688E-1F55-4115-94CB-85B9817B77F9}"/>
              </a:ext>
            </a:extLst>
          </p:cNvPr>
          <p:cNvSpPr txBox="1"/>
          <p:nvPr/>
        </p:nvSpPr>
        <p:spPr>
          <a:xfrm>
            <a:off x="2093976" y="6381328"/>
            <a:ext cx="97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Left</a:t>
            </a:r>
            <a:r>
              <a:rPr lang="pt-BR" dirty="0"/>
              <a:t> </a:t>
            </a:r>
            <a:r>
              <a:rPr lang="pt-BR" dirty="0" err="1"/>
              <a:t>wall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28C087E-842A-4744-AA24-45DA6DC7C2DF}"/>
              </a:ext>
            </a:extLst>
          </p:cNvPr>
          <p:cNvSpPr txBox="1"/>
          <p:nvPr/>
        </p:nvSpPr>
        <p:spPr>
          <a:xfrm>
            <a:off x="4079373" y="6392604"/>
            <a:ext cx="110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Right</a:t>
            </a:r>
            <a:r>
              <a:rPr lang="pt-BR" dirty="0"/>
              <a:t> </a:t>
            </a:r>
            <a:r>
              <a:rPr lang="pt-BR" dirty="0" err="1"/>
              <a:t>wall</a:t>
            </a:r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E20B44C-7CF6-40F2-BE43-2438665076A6}"/>
              </a:ext>
            </a:extLst>
          </p:cNvPr>
          <p:cNvSpPr txBox="1"/>
          <p:nvPr/>
        </p:nvSpPr>
        <p:spPr>
          <a:xfrm>
            <a:off x="6508090" y="1156123"/>
            <a:ext cx="14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Red trash bin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DD22EA-D725-4470-AB5D-D9A8E2665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6" y="5134504"/>
            <a:ext cx="3238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11833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3441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Corridor LMI part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333396"/>
            <a:ext cx="9505056" cy="5346595"/>
          </a:xfrm>
          <a:prstGeom prst="rect">
            <a:avLst/>
          </a:prstGeom>
        </p:spPr>
      </p:pic>
      <p:sp>
        <p:nvSpPr>
          <p:cNvPr id="8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337893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937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Recycle bin map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2204864"/>
            <a:ext cx="7819344" cy="4854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67" y="1764812"/>
            <a:ext cx="1901394" cy="1426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37" y="1241749"/>
            <a:ext cx="1887978" cy="1415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47" y="923705"/>
            <a:ext cx="1921393" cy="1441044"/>
          </a:xfrm>
          <a:prstGeom prst="rect">
            <a:avLst/>
          </a:prstGeom>
        </p:spPr>
      </p:pic>
      <p:sp>
        <p:nvSpPr>
          <p:cNvPr id="12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896200" y="2302663"/>
            <a:ext cx="711332" cy="75917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663952" y="2162566"/>
            <a:ext cx="414915" cy="95168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70592" y="2638406"/>
            <a:ext cx="1003677" cy="1270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9CE922-D7C2-4604-9538-0128A1C38C83}"/>
              </a:ext>
            </a:extLst>
          </p:cNvPr>
          <p:cNvSpPr txBox="1"/>
          <p:nvPr/>
        </p:nvSpPr>
        <p:spPr>
          <a:xfrm>
            <a:off x="827591" y="4287350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Point cloud </a:t>
            </a:r>
            <a:r>
              <a:rPr lang="pt-BR" b="1" dirty="0" err="1">
                <a:solidFill>
                  <a:schemeClr val="accent6"/>
                </a:solidFill>
              </a:rPr>
              <a:t>map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6145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2353920"/>
            <a:ext cx="7200800" cy="4215102"/>
          </a:xfrm>
          <a:prstGeom prst="rect">
            <a:avLst/>
          </a:prstGeom>
        </p:spPr>
      </p:pic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937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Recycle bin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67" y="1764812"/>
            <a:ext cx="1901394" cy="1426045"/>
          </a:xfrm>
          <a:prstGeom prst="rect">
            <a:avLst/>
          </a:prstGeom>
        </p:spPr>
      </p:pic>
      <p:sp>
        <p:nvSpPr>
          <p:cNvPr id="10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37" y="1241749"/>
            <a:ext cx="1887978" cy="1415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47" y="923705"/>
            <a:ext cx="1921393" cy="144104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7896200" y="2302663"/>
            <a:ext cx="711332" cy="75917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663952" y="2162566"/>
            <a:ext cx="414915" cy="95168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970592" y="2638406"/>
            <a:ext cx="1003677" cy="1270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EB2C50C-0F9A-48C0-B139-1CB30B2D1254}"/>
              </a:ext>
            </a:extLst>
          </p:cNvPr>
          <p:cNvSpPr txBox="1"/>
          <p:nvPr/>
        </p:nvSpPr>
        <p:spPr>
          <a:xfrm>
            <a:off x="827591" y="4287350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High </a:t>
            </a:r>
            <a:r>
              <a:rPr lang="pt-BR" b="1" dirty="0" err="1">
                <a:solidFill>
                  <a:schemeClr val="accent6"/>
                </a:solidFill>
              </a:rPr>
              <a:t>level</a:t>
            </a:r>
            <a:r>
              <a:rPr lang="pt-BR" b="1" dirty="0">
                <a:solidFill>
                  <a:schemeClr val="accent6"/>
                </a:solidFill>
              </a:rPr>
              <a:t> </a:t>
            </a:r>
            <a:r>
              <a:rPr lang="pt-BR" b="1" dirty="0" err="1">
                <a:solidFill>
                  <a:schemeClr val="accent6"/>
                </a:solidFill>
              </a:rPr>
              <a:t>map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63521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61" y="2236852"/>
            <a:ext cx="7199500" cy="4639420"/>
          </a:xfrm>
          <a:prstGeom prst="rect">
            <a:avLst/>
          </a:prstGeom>
        </p:spPr>
      </p:pic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937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Recycle bin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67" y="1764812"/>
            <a:ext cx="1901394" cy="1426045"/>
          </a:xfrm>
          <a:prstGeom prst="rect">
            <a:avLst/>
          </a:prstGeom>
        </p:spPr>
      </p:pic>
      <p:sp>
        <p:nvSpPr>
          <p:cNvPr id="12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/>
              <a:t>Experimental results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37" y="1241749"/>
            <a:ext cx="1887978" cy="14159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47" y="923705"/>
            <a:ext cx="1921393" cy="144104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7896200" y="2302663"/>
            <a:ext cx="711332" cy="75917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663952" y="2162566"/>
            <a:ext cx="414915" cy="95168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70592" y="2638406"/>
            <a:ext cx="1003677" cy="1270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A99D93B-1283-4D90-ADA7-BE6D81DCCE52}"/>
              </a:ext>
            </a:extLst>
          </p:cNvPr>
          <p:cNvSpPr txBox="1"/>
          <p:nvPr/>
        </p:nvSpPr>
        <p:spPr>
          <a:xfrm>
            <a:off x="827591" y="428735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chemeClr val="accent6"/>
                </a:solidFill>
              </a:rPr>
              <a:t>Voxel</a:t>
            </a:r>
            <a:r>
              <a:rPr lang="pt-BR" b="1" dirty="0">
                <a:solidFill>
                  <a:schemeClr val="accent6"/>
                </a:solidFill>
              </a:rPr>
              <a:t> grid </a:t>
            </a:r>
            <a:r>
              <a:rPr lang="pt-BR" b="1" dirty="0" err="1">
                <a:solidFill>
                  <a:schemeClr val="accent6"/>
                </a:solidFill>
              </a:rPr>
              <a:t>map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47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  <a:r>
              <a:rPr lang="en-US" sz="1400" dirty="0"/>
              <a:t>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Proposed solution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4" name="Rectangle 3"/>
          <p:cNvSpPr/>
          <p:nvPr/>
        </p:nvSpPr>
        <p:spPr>
          <a:xfrm>
            <a:off x="5663952" y="6268048"/>
            <a:ext cx="19649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/>
              <a:t>A. B. Saman, A. Lotfy</a:t>
            </a:r>
            <a:r>
              <a:rPr lang="en-US" sz="1200" dirty="0">
                <a:latin typeface="Arial" panose="020B0604020202020204" pitchFamily="34" charset="0"/>
              </a:rPr>
              <a:t>.(2016)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586359" y="970128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SLAM</a:t>
            </a:r>
          </a:p>
        </p:txBody>
      </p:sp>
      <p:pic>
        <p:nvPicPr>
          <p:cNvPr id="1026" name="Picture 2" descr="Figure 1 - SLAM problem example [1]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"/>
          <a:stretch/>
        </p:blipFill>
        <p:spPr bwMode="auto">
          <a:xfrm>
            <a:off x="1055440" y="1615443"/>
            <a:ext cx="6477000" cy="459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00256" y="1988840"/>
            <a:ext cx="2172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x: robot’s pose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m: map</a:t>
            </a:r>
          </a:p>
          <a:p>
            <a:endParaRPr lang="en-US" dirty="0"/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u: input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z: map measurement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00256" y="4190946"/>
            <a:ext cx="224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environment</a:t>
            </a:r>
          </a:p>
        </p:txBody>
      </p:sp>
    </p:spTree>
    <p:extLst>
      <p:ext uri="{BB962C8B-B14F-4D97-AF65-F5344CB8AC3E}">
        <p14:creationId xmlns:p14="http://schemas.microsoft.com/office/powerpoint/2010/main" val="54117262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</a:t>
            </a:r>
            <a:r>
              <a:rPr lang="en-US" sz="1400" dirty="0"/>
              <a:t>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384" y="870592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1384" y="1700808"/>
            <a:ext cx="54590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Classical EKF-SLAM algorithm with a 3D realistic map,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85% Reduction of IAE error,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Scene segmentation and geometry awareness,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Hybrid map,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Mapping representations comparisons.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5017" y="4293096"/>
            <a:ext cx="4439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Experimental tests in larger environments,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association in groups of features,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Neural network for feature extraction.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AFCE42C9-4E5F-4582-9F40-63B2E35DDFF7}"/>
              </a:ext>
            </a:extLst>
          </p:cNvPr>
          <p:cNvSpPr txBox="1"/>
          <p:nvPr/>
        </p:nvSpPr>
        <p:spPr>
          <a:xfrm>
            <a:off x="551384" y="3721062"/>
            <a:ext cx="242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7342372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pic>
        <p:nvPicPr>
          <p:cNvPr id="1026" name="Picture 2" descr="Marca CNPq — Português (Brasil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4941168"/>
            <a:ext cx="2325757" cy="71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4581128"/>
            <a:ext cx="2952328" cy="1515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4770001"/>
            <a:ext cx="1572342" cy="887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408" y="6115907"/>
            <a:ext cx="3460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Slide model by Pedro Henrique de Jesus (ITA)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74235" y="897780"/>
            <a:ext cx="4459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3"/>
                </a:solidFill>
              </a:rPr>
              <a:t>Thank you!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68245" y="6115907"/>
            <a:ext cx="1201924" cy="583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78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Simulated results    Experimental results    </a:t>
            </a:r>
            <a:r>
              <a:rPr lang="en-US" sz="1400" dirty="0"/>
              <a:t>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Conclusion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363270"/>
            <a:ext cx="9768408" cy="54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996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03195" y="476672"/>
            <a:ext cx="5700003" cy="2958855"/>
            <a:chOff x="6237861" y="1130619"/>
            <a:chExt cx="4910070" cy="25488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861" y="1130619"/>
              <a:ext cx="4173368" cy="25488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787494" y="3025706"/>
              <a:ext cx="13604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(Zhou et al. , 2013)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1" r="37918" b="85473"/>
          <a:stretch/>
        </p:blipFill>
        <p:spPr>
          <a:xfrm>
            <a:off x="7248128" y="293343"/>
            <a:ext cx="3329501" cy="36665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265940" y="694281"/>
            <a:ext cx="3851408" cy="1716497"/>
            <a:chOff x="672591" y="2294949"/>
            <a:chExt cx="3851408" cy="171649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46" b="82556"/>
            <a:stretch/>
          </p:blipFill>
          <p:spPr>
            <a:xfrm>
              <a:off x="695400" y="2298669"/>
              <a:ext cx="1737103" cy="428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68" t="-1162" r="72949" b="83950"/>
            <a:stretch/>
          </p:blipFill>
          <p:spPr>
            <a:xfrm>
              <a:off x="1533342" y="2294949"/>
              <a:ext cx="304800" cy="40226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8" t="16300" r="24574" b="48540"/>
            <a:stretch/>
          </p:blipFill>
          <p:spPr>
            <a:xfrm>
              <a:off x="1211631" y="3147350"/>
              <a:ext cx="3312368" cy="8640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68" t="-1162" r="72949" b="83950"/>
            <a:stretch/>
          </p:blipFill>
          <p:spPr>
            <a:xfrm>
              <a:off x="1527573" y="3378266"/>
              <a:ext cx="304800" cy="40226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584" b="82556"/>
            <a:stretch/>
          </p:blipFill>
          <p:spPr>
            <a:xfrm>
              <a:off x="672591" y="3309915"/>
              <a:ext cx="523667" cy="4287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28212" y="4166183"/>
            <a:ext cx="1757258" cy="2404795"/>
            <a:chOff x="388208" y="2686287"/>
            <a:chExt cx="2036889" cy="2787468"/>
          </a:xfrm>
        </p:grpSpPr>
        <p:sp>
          <p:nvSpPr>
            <p:cNvPr id="14" name="Rectangle 13"/>
            <p:cNvSpPr/>
            <p:nvPr/>
          </p:nvSpPr>
          <p:spPr>
            <a:xfrm>
              <a:off x="388208" y="3631502"/>
              <a:ext cx="2036889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Rough estimation</a:t>
              </a:r>
            </a:p>
          </p:txBody>
        </p:sp>
        <p:cxnSp>
          <p:nvCxnSpPr>
            <p:cNvPr id="15" name="Straight Arrow Connector 14"/>
            <p:cNvCxnSpPr>
              <a:endCxn id="14" idx="0"/>
            </p:cNvCxnSpPr>
            <p:nvPr/>
          </p:nvCxnSpPr>
          <p:spPr>
            <a:xfrm>
              <a:off x="1397824" y="3208851"/>
              <a:ext cx="8829" cy="4226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402237" y="4010336"/>
              <a:ext cx="8829" cy="4226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2" descr="https://latex2png.com/pngs/67f4c6905033872a03a44bfcfdef2ac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176" y="2686287"/>
              <a:ext cx="495295" cy="351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latex2png.com/pngs/00d8cf25bf75ba04f924af0a5fb2dc6f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00" y="5229200"/>
              <a:ext cx="1440160" cy="24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388208" y="4422044"/>
              <a:ext cx="2036889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Fine estimation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406651" y="4789935"/>
              <a:ext cx="8829" cy="4226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6" descr="https://latex2png.com/pngs/6d0bed0fca5c48580a91867b6a11aa3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279" y="4076196"/>
              <a:ext cx="460309" cy="25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7448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3793849"/>
            <a:ext cx="12192000" cy="2788391"/>
          </a:xfrm>
          <a:prstGeom prst="rect">
            <a:avLst/>
          </a:prstGeom>
        </p:spPr>
      </p:pic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28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LMI corridor</a:t>
            </a:r>
          </a:p>
        </p:txBody>
      </p:sp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 dirty="0"/>
              <a:t>Experimental results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0096" y="4008303"/>
            <a:ext cx="419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Point cloud map (original color)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069E61-496F-440B-A21B-77A0E6355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1285901"/>
            <a:ext cx="1872208" cy="2116776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E38C88B-DDA5-4619-8F14-5009D07B8EC3}"/>
              </a:ext>
            </a:extLst>
          </p:cNvPr>
          <p:cNvCxnSpPr/>
          <p:nvPr/>
        </p:nvCxnSpPr>
        <p:spPr>
          <a:xfrm flipH="1">
            <a:off x="5496385" y="3284794"/>
            <a:ext cx="1080120" cy="17281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A54509-DCF8-40C6-ABB0-5CF3424E6F60}"/>
              </a:ext>
            </a:extLst>
          </p:cNvPr>
          <p:cNvSpPr txBox="1"/>
          <p:nvPr/>
        </p:nvSpPr>
        <p:spPr>
          <a:xfrm>
            <a:off x="7032104" y="96832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Chair</a:t>
            </a:r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EB4D1C8-5E58-4DB0-82AC-2489888353A9}"/>
              </a:ext>
            </a:extLst>
          </p:cNvPr>
          <p:cNvGrpSpPr/>
          <p:nvPr/>
        </p:nvGrpSpPr>
        <p:grpSpPr>
          <a:xfrm>
            <a:off x="1425866" y="3530136"/>
            <a:ext cx="1184788" cy="648072"/>
            <a:chOff x="1425866" y="3530136"/>
            <a:chExt cx="1184788" cy="64807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849F6D2C-E70B-4C48-A357-63B946248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2"/>
            <a:stretch/>
          </p:blipFill>
          <p:spPr>
            <a:xfrm>
              <a:off x="1425866" y="3530136"/>
              <a:ext cx="540060" cy="64807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6551471-838F-4CC4-A3AF-6465E6740B82}"/>
                </a:ext>
              </a:extLst>
            </p:cNvPr>
            <p:cNvSpPr txBox="1"/>
            <p:nvPr/>
          </p:nvSpPr>
          <p:spPr>
            <a:xfrm>
              <a:off x="1965926" y="3669506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= 0.3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4622161-42F5-4533-8BF7-A7DDDCAF2C3D}"/>
              </a:ext>
            </a:extLst>
          </p:cNvPr>
          <p:cNvGrpSpPr/>
          <p:nvPr/>
        </p:nvGrpSpPr>
        <p:grpSpPr>
          <a:xfrm>
            <a:off x="5385541" y="1292885"/>
            <a:ext cx="1301807" cy="648072"/>
            <a:chOff x="1425866" y="3530136"/>
            <a:chExt cx="1301807" cy="648072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E4C2D63-8A23-4505-9189-4FB727E9E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2"/>
            <a:stretch/>
          </p:blipFill>
          <p:spPr>
            <a:xfrm>
              <a:off x="1425866" y="3530136"/>
              <a:ext cx="540060" cy="648072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6A55FDA-D499-44DA-A840-881B9043E176}"/>
                </a:ext>
              </a:extLst>
            </p:cNvPr>
            <p:cNvSpPr txBox="1"/>
            <p:nvPr/>
          </p:nvSpPr>
          <p:spPr>
            <a:xfrm>
              <a:off x="1965926" y="366950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= 0.45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61749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Integration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363270"/>
            <a:ext cx="9768408" cy="54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6078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1533" y="452611"/>
            <a:ext cx="3744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Map representations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17"/>
          <a:stretch/>
        </p:blipFill>
        <p:spPr>
          <a:xfrm>
            <a:off x="2207568" y="836712"/>
            <a:ext cx="6023299" cy="2428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41802" y="4270630"/>
            <a:ext cx="220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Point cloud map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4466" y="3383648"/>
            <a:ext cx="1946564" cy="11476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>
            <a:off x="1141624" y="4531289"/>
            <a:ext cx="2232248" cy="1084086"/>
          </a:xfrm>
          <a:prstGeom prst="trapezoid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73480" y="3954288"/>
            <a:ext cx="138241" cy="133076"/>
            <a:chOff x="1375284" y="4221088"/>
            <a:chExt cx="224408" cy="21602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487488" y="4221088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75284" y="4329100"/>
              <a:ext cx="224408" cy="8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939883" y="3928873"/>
            <a:ext cx="138241" cy="133076"/>
            <a:chOff x="1375284" y="4221088"/>
            <a:chExt cx="224408" cy="216024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87488" y="4221088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375284" y="4329100"/>
              <a:ext cx="224408" cy="8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85151" y="3862335"/>
            <a:ext cx="138241" cy="133076"/>
            <a:chOff x="1375284" y="4221088"/>
            <a:chExt cx="224408" cy="216024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487488" y="4221088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375284" y="4329100"/>
              <a:ext cx="224408" cy="8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719127" y="3883046"/>
            <a:ext cx="138241" cy="133076"/>
            <a:chOff x="1375284" y="4221088"/>
            <a:chExt cx="224408" cy="21602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487488" y="4221088"/>
              <a:ext cx="0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375284" y="4329100"/>
              <a:ext cx="224408" cy="83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50947" r="31" b="570"/>
          <a:stretch/>
        </p:blipFill>
        <p:spPr>
          <a:xfrm>
            <a:off x="3802842" y="3220167"/>
            <a:ext cx="6023299" cy="242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50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84" y="870592"/>
            <a:ext cx="3410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Cylinder extraction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6259" y="1628800"/>
            <a:ext cx="6288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Axis aligned to the floor’s normal, no oblique or tilted cylinder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Cylinder inside the bounds of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86" y="1094510"/>
            <a:ext cx="3024336" cy="2527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86" y="3869155"/>
            <a:ext cx="2767708" cy="25101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83432" y="4862025"/>
            <a:ext cx="2036889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DB-Scan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01876" y="4411529"/>
            <a:ext cx="8829" cy="422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latex2png.com/pngs/2460eaa9074e12a0aa7346d4292eedc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81" y="3898859"/>
            <a:ext cx="432048" cy="44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2010705" y="5249910"/>
            <a:ext cx="8829" cy="422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https://latex2png.com/pngs/6197620d08409aa407ebcf206a6813f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42" y="5866597"/>
            <a:ext cx="1656184" cy="25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3843" y="3068378"/>
            <a:ext cx="155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Clusterization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31762880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Proposed solution     </a:t>
            </a:r>
            <a:r>
              <a:rPr lang="en-US" sz="1400" dirty="0"/>
              <a:t>Simulated results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2016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Simulation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536674"/>
            <a:ext cx="6333333" cy="517847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672064" y="1224534"/>
            <a:ext cx="2667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3E749"/>
                </a:solidFill>
              </a:rPr>
              <a:t>Gazebo point cloud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04312" y="4725144"/>
            <a:ext cx="292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No process noise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4072" y="1699086"/>
            <a:ext cx="4049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Appending</a:t>
            </a:r>
            <a:r>
              <a:rPr lang="pt-BR" dirty="0"/>
              <a:t> point </a:t>
            </a:r>
            <a:r>
              <a:rPr lang="pt-BR" dirty="0" err="1"/>
              <a:t>cloud</a:t>
            </a: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gazebo’s</a:t>
            </a:r>
            <a:r>
              <a:rPr lang="pt-BR" dirty="0"/>
              <a:t> pose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-304"/>
          <a:stretch/>
        </p:blipFill>
        <p:spPr>
          <a:xfrm>
            <a:off x="9184680" y="5229154"/>
            <a:ext cx="268898" cy="2883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92280" y="521441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63404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333" y="2318933"/>
            <a:ext cx="7680176" cy="4196727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1384" y="870592"/>
            <a:ext cx="2800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Feature growth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384" y="1664637"/>
            <a:ext cx="2986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Plane segment growth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35" y="942740"/>
            <a:ext cx="3831754" cy="2525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235" y="815752"/>
            <a:ext cx="3629261" cy="26885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67003" y="3196877"/>
            <a:ext cx="1247866" cy="466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Concatenate point cloud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15648" y="4139786"/>
            <a:ext cx="1684823" cy="29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2D projection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15648" y="4802739"/>
            <a:ext cx="1684823" cy="47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Minimum area rectangle (MAR)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854407" y="4453141"/>
            <a:ext cx="7303" cy="349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atex2png.com/pngs/c640517ed68b2392de1661759d5c417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30" y="2406406"/>
            <a:ext cx="565642" cy="21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atex2png.com/pngs/b203065a16aef92be632475bacec04f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381" y="2318933"/>
            <a:ext cx="356089" cy="34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>
            <a:stCxn id="32" idx="2"/>
          </p:cNvCxnSpPr>
          <p:nvPr/>
        </p:nvCxnSpPr>
        <p:spPr>
          <a:xfrm>
            <a:off x="2290936" y="3663292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032377" y="2722460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700471" y="2722460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67408" y="3893766"/>
            <a:ext cx="2217957" cy="157603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258074" y="3563823"/>
            <a:ext cx="0" cy="5604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https://latex2png.com/pngs/0611621a4b83452f8f49002c0d28b4b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4" y="3226586"/>
            <a:ext cx="306016" cy="2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https://latex2png.com/pngs/191308e6e23fbe100ef014d1ec083a5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995" y="4945087"/>
            <a:ext cx="1172100" cy="19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214390" y="5781527"/>
            <a:ext cx="1421505" cy="47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Rotation back to 3D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61710" y="5280921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700471" y="5042674"/>
            <a:ext cx="5842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645077" y="6019774"/>
            <a:ext cx="5842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https://latex2png.com/pngs/0c409895eeb213f58cf53ec8fbb091f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936" y="5869125"/>
            <a:ext cx="395809" cy="2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3101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  <a:r>
              <a:rPr lang="en-US" sz="1400" dirty="0"/>
              <a:t>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Proposed solution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60875" y="1382350"/>
            <a:ext cx="4536504" cy="3752873"/>
            <a:chOff x="606259" y="1556792"/>
            <a:chExt cx="4536504" cy="3752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59" y="2371248"/>
              <a:ext cx="4536504" cy="29384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91544" y="1556792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Online SLAM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59752" y="1382350"/>
            <a:ext cx="4320480" cy="3733253"/>
            <a:chOff x="6757116" y="1556792"/>
            <a:chExt cx="4320480" cy="37332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16" y="2390868"/>
              <a:ext cx="4320480" cy="289917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112224" y="1556792"/>
              <a:ext cx="16546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</a:rPr>
                <a:t>Full SLAM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5265182" y="5600901"/>
            <a:ext cx="16273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(THRUN et al., 2005)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10555446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384" y="870592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1384" y="1700808"/>
            <a:ext cx="54013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Classical EKF-SLAM algorithm with a 3D realistic map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85% Reduction of IEA error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Scene segmentation and geometry awareness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Hybrid map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Mapping representations comparisons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384" y="3984214"/>
            <a:ext cx="3994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Tests in bigger environments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association in groups of features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Sensitivity analysis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727848" y="4939921"/>
            <a:ext cx="4148764" cy="1932725"/>
            <a:chOff x="5303912" y="4822389"/>
            <a:chExt cx="4148764" cy="1932725"/>
          </a:xfrm>
        </p:grpSpPr>
        <p:grpSp>
          <p:nvGrpSpPr>
            <p:cNvPr id="10" name="Group 9"/>
            <p:cNvGrpSpPr/>
            <p:nvPr/>
          </p:nvGrpSpPr>
          <p:grpSpPr>
            <a:xfrm>
              <a:off x="5807968" y="4822389"/>
              <a:ext cx="2736304" cy="1409505"/>
              <a:chOff x="7104112" y="4727439"/>
              <a:chExt cx="2809770" cy="144734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107"/>
              <a:stretch/>
            </p:blipFill>
            <p:spPr>
              <a:xfrm>
                <a:off x="7104112" y="4727439"/>
                <a:ext cx="1277072" cy="144734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0256" y="4745751"/>
                <a:ext cx="1513626" cy="1350117"/>
              </a:xfrm>
              <a:prstGeom prst="rect">
                <a:avLst/>
              </a:prstGeom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5303912" y="6231894"/>
              <a:ext cx="41487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/>
                <a:t>Compositionally Generalizable 3D Structure Prediction</a:t>
              </a:r>
            </a:p>
            <a:p>
              <a:pPr algn="ctr"/>
              <a:r>
                <a:rPr lang="en-US" sz="1400" dirty="0"/>
                <a:t>Han, et al. (2021)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240016" y="1082490"/>
            <a:ext cx="6096000" cy="3651838"/>
            <a:chOff x="6292258" y="1196752"/>
            <a:chExt cx="6096000" cy="36518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371" y="1196752"/>
              <a:ext cx="4121774" cy="318331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92258" y="4325370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400" dirty="0" err="1"/>
                <a:t>SceneCut</a:t>
              </a:r>
              <a:r>
                <a:rPr lang="en-US" sz="1400" dirty="0"/>
                <a:t>: Joint Geometric and Object Segmentation for Indoor Scenes</a:t>
              </a:r>
            </a:p>
            <a:p>
              <a:pPr algn="ctr"/>
              <a:r>
                <a:rPr lang="en-US" sz="1400" dirty="0"/>
                <a:t>Pham, et al. (2018)</a:t>
              </a:r>
            </a:p>
          </p:txBody>
        </p:sp>
      </p:grpSp>
      <p:sp>
        <p:nvSpPr>
          <p:cNvPr id="17" name="Título 2"/>
          <p:cNvSpPr txBox="1">
            <a:spLocks/>
          </p:cNvSpPr>
          <p:nvPr/>
        </p:nvSpPr>
        <p:spPr>
          <a:xfrm>
            <a:off x="606259" y="476672"/>
            <a:ext cx="1094521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Proposed solution     Simulated results    </a:t>
            </a:r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Experimental results    </a:t>
            </a:r>
            <a:r>
              <a:rPr lang="en-US" sz="1400"/>
              <a:t>Conclusion and future works</a:t>
            </a:r>
            <a:br>
              <a:rPr lang="en-US" sz="18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8679920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05" y="975685"/>
            <a:ext cx="9058298" cy="4949783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1384" y="870592"/>
            <a:ext cx="2800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Feature growth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384" y="1664637"/>
            <a:ext cx="2986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Plane segment growth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67003" y="3196877"/>
            <a:ext cx="1247866" cy="466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Concatenate point cloud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49923" y="4004727"/>
            <a:ext cx="1887822" cy="29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to new eq.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74734" y="4302536"/>
            <a:ext cx="7303" cy="349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atex2png.com/pngs/c640517ed68b2392de1661759d5c417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530" y="2406406"/>
            <a:ext cx="565642" cy="21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atex2png.com/pngs/b203065a16aef92be632475bacec04f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381" y="2318933"/>
            <a:ext cx="356089" cy="34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>
            <a:stCxn id="32" idx="2"/>
          </p:cNvCxnSpPr>
          <p:nvPr/>
        </p:nvCxnSpPr>
        <p:spPr>
          <a:xfrm>
            <a:off x="2290936" y="3663292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032377" y="2722460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700471" y="2722460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258074" y="3563823"/>
            <a:ext cx="0" cy="5604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https://latex2png.com/pngs/0611621a4b83452f8f49002c0d28b4b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4" y="3226586"/>
            <a:ext cx="306016" cy="2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https://latex2png.com/pngs/191308e6e23fbe100ef014d1ec083a5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05" y="5629334"/>
            <a:ext cx="1172100" cy="19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/>
          <p:cNvCxnSpPr/>
          <p:nvPr/>
        </p:nvCxnSpPr>
        <p:spPr>
          <a:xfrm>
            <a:off x="2390955" y="5157192"/>
            <a:ext cx="9345" cy="432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https://latex2png.com/pngs/0c409895eeb213f58cf53ec8fbb091f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35" y="4776816"/>
            <a:ext cx="395809" cy="2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534765" y="4764025"/>
            <a:ext cx="1887822" cy="29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Reparametrization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290936" y="4340217"/>
            <a:ext cx="7303" cy="349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29656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798" y="2335572"/>
            <a:ext cx="7608061" cy="4257722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1384" y="870592"/>
            <a:ext cx="2800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Feature growth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384" y="1664637"/>
            <a:ext cx="217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Cylinder growth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161004" y="2864909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620688" y="2864909"/>
            <a:ext cx="0" cy="460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01" y="1062157"/>
            <a:ext cx="1951567" cy="151357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677915" y="1143708"/>
            <a:ext cx="439798" cy="43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724865" y="1297347"/>
            <a:ext cx="439798" cy="43979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005953" y="1445881"/>
            <a:ext cx="439798" cy="439798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235443" y="1522441"/>
            <a:ext cx="731520" cy="14630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6897115" y="1357849"/>
            <a:ext cx="338328" cy="30793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latex2png.com/pngs/f39ff8aa625653c773bf9eaf477916d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69" y="996063"/>
            <a:ext cx="492273" cy="20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atex2png.com/pngs/cc09104927745ec4ed5385c57902042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42" y="2028282"/>
            <a:ext cx="265802" cy="21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atex2png.com/pngs/76a3c44595fab4152676580bf5a9fbf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315" y="1050805"/>
            <a:ext cx="314437" cy="2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97693" y="3325858"/>
            <a:ext cx="1226675" cy="25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d1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7142" y="15524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30542" y="15688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d2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017096" y="3325858"/>
            <a:ext cx="1226675" cy="25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d2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87251" y="3966260"/>
            <a:ext cx="2645808" cy="270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Concatenate point clouds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1161004" y="3616123"/>
            <a:ext cx="9507" cy="368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8" idx="2"/>
          </p:cNvCxnSpPr>
          <p:nvPr/>
        </p:nvCxnSpPr>
        <p:spPr>
          <a:xfrm flipH="1">
            <a:off x="2630433" y="3584989"/>
            <a:ext cx="1" cy="35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8" name="Picture 12" descr="https://latex2png.com/pngs/d0d5b8b85397ccf61a1de1bcba866e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99" y="4758809"/>
            <a:ext cx="394554" cy="26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Arrow Connector 81"/>
          <p:cNvCxnSpPr/>
          <p:nvPr/>
        </p:nvCxnSpPr>
        <p:spPr>
          <a:xfrm flipH="1">
            <a:off x="1971104" y="4267946"/>
            <a:ext cx="1" cy="350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0" name="Picture 14" descr="https://latex2png.com/pngs/8063fe66fd4118d8e7c55d6062b62ff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55" y="2497457"/>
            <a:ext cx="552712" cy="21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latex2png.com/pngs/57155b86643bef430c64a8fe7d908d5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990" y="2460671"/>
            <a:ext cx="327462" cy="3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latex2png.com/pngs/e2eb4469ae9a125bcefc2551d412d05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8" y="5959363"/>
            <a:ext cx="976939" cy="2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TextBox 2053"/>
          <p:cNvSpPr txBox="1"/>
          <p:nvPr/>
        </p:nvSpPr>
        <p:spPr>
          <a:xfrm>
            <a:off x="1417283" y="5568330"/>
            <a:ext cx="2520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Average between previous and measured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feature</a:t>
            </a:r>
          </a:p>
        </p:txBody>
      </p:sp>
      <p:cxnSp>
        <p:nvCxnSpPr>
          <p:cNvPr id="2056" name="Straight Connector 2055"/>
          <p:cNvCxnSpPr/>
          <p:nvPr/>
        </p:nvCxnSpPr>
        <p:spPr>
          <a:xfrm>
            <a:off x="1417283" y="5614788"/>
            <a:ext cx="0" cy="8768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840125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84" y="870592"/>
            <a:ext cx="3410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Cylinder extraction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1384" y="1664637"/>
            <a:ext cx="350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Cylinder parameterization: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30" y="2126302"/>
            <a:ext cx="4392488" cy="290658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93481" y="3416354"/>
            <a:ext cx="2036889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Rough estimation</a:t>
            </a:r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1903097" y="2993703"/>
            <a:ext cx="8829" cy="422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907510" y="3795188"/>
            <a:ext cx="8829" cy="422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latex2png.com/pngs/67f4c6905033872a03a44bfcfdef2ac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49" y="2471139"/>
            <a:ext cx="495295" cy="35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atex2png.com/pngs/00d8cf25bf75ba04f924af0a5fb2dc6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73" y="5014052"/>
            <a:ext cx="1440160" cy="2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893481" y="4206896"/>
            <a:ext cx="2036889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 estimation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911924" y="4574787"/>
            <a:ext cx="8829" cy="422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https://latex2png.com/pngs/6d0bed0fca5c48580a91867b6a11aa3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861048"/>
            <a:ext cx="460309" cy="25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1" name="Group 7170"/>
          <p:cNvGrpSpPr/>
          <p:nvPr/>
        </p:nvGrpSpPr>
        <p:grpSpPr>
          <a:xfrm>
            <a:off x="5274630" y="5391467"/>
            <a:ext cx="3206997" cy="319341"/>
            <a:chOff x="7392144" y="4765843"/>
            <a:chExt cx="3206997" cy="319341"/>
          </a:xfrm>
        </p:grpSpPr>
        <p:pic>
          <p:nvPicPr>
            <p:cNvPr id="7168" name="Picture 716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873" b="11821"/>
            <a:stretch/>
          </p:blipFill>
          <p:spPr>
            <a:xfrm>
              <a:off x="7392144" y="4765843"/>
              <a:ext cx="2160239" cy="319341"/>
            </a:xfrm>
            <a:prstGeom prst="rect">
              <a:avLst/>
            </a:prstGeom>
          </p:spPr>
        </p:pic>
        <p:pic>
          <p:nvPicPr>
            <p:cNvPr id="7169" name="Picture 716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423" y="4789252"/>
              <a:ext cx="1016718" cy="272522"/>
            </a:xfrm>
            <a:prstGeom prst="rect">
              <a:avLst/>
            </a:prstGeom>
          </p:spPr>
        </p:pic>
      </p:grpSp>
      <p:pic>
        <p:nvPicPr>
          <p:cNvPr id="7173" name="Picture 71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398" y="5872559"/>
            <a:ext cx="526404" cy="313335"/>
          </a:xfrm>
          <a:prstGeom prst="rect">
            <a:avLst/>
          </a:prstGeom>
        </p:spPr>
      </p:pic>
      <p:sp>
        <p:nvSpPr>
          <p:cNvPr id="7175" name="TextBox 7174"/>
          <p:cNvSpPr txBox="1"/>
          <p:nvPr/>
        </p:nvSpPr>
        <p:spPr>
          <a:xfrm>
            <a:off x="5606438" y="5872559"/>
            <a:ext cx="3383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= Set of distances from the points to the cylinder axis</a:t>
            </a:r>
          </a:p>
        </p:txBody>
      </p:sp>
    </p:spTree>
    <p:extLst>
      <p:ext uri="{BB962C8B-B14F-4D97-AF65-F5344CB8AC3E}">
        <p14:creationId xmlns:p14="http://schemas.microsoft.com/office/powerpoint/2010/main" val="28816017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3744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Map representations</a:t>
            </a:r>
          </a:p>
        </p:txBody>
      </p:sp>
      <p:pic>
        <p:nvPicPr>
          <p:cNvPr id="8" name="ezgif.com-gif-ma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3271" y="3845341"/>
            <a:ext cx="3527122" cy="2420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564" y="3353015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Hybrid map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75" y="920824"/>
            <a:ext cx="6431784" cy="2849775"/>
          </a:xfrm>
          <a:prstGeom prst="rect">
            <a:avLst/>
          </a:prstGeom>
        </p:spPr>
      </p:pic>
      <p:sp>
        <p:nvSpPr>
          <p:cNvPr id="18" name="Isosceles Triangle 17"/>
          <p:cNvSpPr/>
          <p:nvPr/>
        </p:nvSpPr>
        <p:spPr>
          <a:xfrm rot="16200000">
            <a:off x="5016010" y="5545587"/>
            <a:ext cx="440218" cy="3497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6200000">
            <a:off x="6147477" y="5545586"/>
            <a:ext cx="440218" cy="34977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8" idx="3"/>
            <a:endCxn id="20" idx="0"/>
          </p:cNvCxnSpPr>
          <p:nvPr/>
        </p:nvCxnSpPr>
        <p:spPr>
          <a:xfrm flipV="1">
            <a:off x="5411006" y="5720473"/>
            <a:ext cx="78169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2678" y="6011469"/>
            <a:ext cx="1021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 cuboid?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4982" y="599141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 cylinder?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236241" y="4550914"/>
            <a:ext cx="12206" cy="109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5"/>
          </p:cNvCxnSpPr>
          <p:nvPr/>
        </p:nvCxnSpPr>
        <p:spPr>
          <a:xfrm flipV="1">
            <a:off x="6367587" y="4505234"/>
            <a:ext cx="0" cy="110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0" idx="3"/>
          </p:cNvCxnSpPr>
          <p:nvPr/>
        </p:nvCxnSpPr>
        <p:spPr>
          <a:xfrm flipV="1">
            <a:off x="6542473" y="4505234"/>
            <a:ext cx="866507" cy="12152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63935" y="54064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24546" y="564474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47848" y="4983423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10723" y="4966199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50" name="Straight Arrow Connector 49"/>
          <p:cNvCxnSpPr>
            <a:endCxn id="18" idx="0"/>
          </p:cNvCxnSpPr>
          <p:nvPr/>
        </p:nvCxnSpPr>
        <p:spPr>
          <a:xfrm>
            <a:off x="4134752" y="5720473"/>
            <a:ext cx="9264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423105" y="4966199"/>
            <a:ext cx="3304061" cy="13838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12" descr="https://latex2png.com/pngs/d0d5b8b85397ccf61a1de1bcba866e00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06"/>
          <a:stretch/>
        </p:blipFill>
        <p:spPr bwMode="auto">
          <a:xfrm>
            <a:off x="3771877" y="5558579"/>
            <a:ext cx="260381" cy="26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https://latex2png.com/pngs/d0d5b8b85397ccf61a1de1bcba866e00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06"/>
          <a:stretch/>
        </p:blipFill>
        <p:spPr bwMode="auto">
          <a:xfrm>
            <a:off x="7259616" y="4159116"/>
            <a:ext cx="260381" cy="26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348902" y="6340334"/>
            <a:ext cx="190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High level cylinder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03467" y="4891957"/>
            <a:ext cx="1556748" cy="13838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17459" y="6266229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High level plane</a:t>
            </a:r>
          </a:p>
        </p:txBody>
      </p:sp>
      <p:pic>
        <p:nvPicPr>
          <p:cNvPr id="1026" name="Picture 2" descr="https://latex2png.com/pngs/e2eb4469ae9a125bcefc2551d412d05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92" y="4191285"/>
            <a:ext cx="780842" cy="1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https://latex2png.com/pngs/191308e6e23fbe100ef014d1ec083a5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4" y="4203825"/>
            <a:ext cx="1172100" cy="19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2png.com/pngs/0002d9102f208f3ac9d65e13a9def17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210" y="4087000"/>
            <a:ext cx="913355" cy="1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atex2png.com/pngs/dd6536b5b3f4e8bfaaf88bdba91569a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777" y="4346339"/>
            <a:ext cx="883892" cy="1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https://latex2png.com/pngs/191308e6e23fbe100ef014d1ec083a5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82" y="5502333"/>
            <a:ext cx="1172100" cy="19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Straight Arrow Connector 1028"/>
          <p:cNvCxnSpPr/>
          <p:nvPr/>
        </p:nvCxnSpPr>
        <p:spPr>
          <a:xfrm flipV="1">
            <a:off x="1581841" y="4550914"/>
            <a:ext cx="0" cy="75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803259" y="3957763"/>
            <a:ext cx="6923908" cy="785365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90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84BADEB-BEB1-4D08-BDAA-D11CB547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05013"/>
            <a:ext cx="79057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AF8E683-3958-41D0-BA50-23A4B43E839E}"/>
              </a:ext>
            </a:extLst>
          </p:cNvPr>
          <p:cNvSpPr txBox="1"/>
          <p:nvPr/>
        </p:nvSpPr>
        <p:spPr>
          <a:xfrm>
            <a:off x="479376" y="3789040"/>
            <a:ext cx="9980673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Cada conjunto de dados da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voxel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grid é adicionado dentro de um “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bucket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”. </a:t>
            </a:r>
            <a:endParaRPr lang="pt-B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Cada conjunto de dado precisa de um ponteiro indicando qual é o próximo conjunto de dado. </a:t>
            </a:r>
            <a:endParaRPr lang="pt-B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Cada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bucket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tem um header indicando o próximo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bucket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 </a:t>
            </a:r>
            <a:endParaRPr lang="pt-BR" sz="1200" b="0" dirty="0">
              <a:effectLst/>
            </a:endParaRPr>
          </a:p>
          <a:p>
            <a:pPr rtl="0" fontAlgn="base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()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indicates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how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many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elements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have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been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inserted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container</a:t>
            </a:r>
            <a:endParaRPr lang="pt-BR" sz="9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bucket_count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()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indicates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how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many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buckets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underlying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hash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has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can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be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expected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host a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linked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list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associated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elements</a:t>
            </a:r>
            <a:endParaRPr lang="pt-BR" sz="9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https://iq.opengenus.org/unordered-map-bucket-cpp-stl/</a:t>
            </a:r>
            <a:endParaRPr lang="pt-B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load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12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factor</a:t>
            </a: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que é no máximo 1. Medido e tirado daqui</a:t>
            </a:r>
            <a:endParaRPr lang="pt-B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pt-BR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https://www.cplusplus.com/reference/unordered_map/unordered_map/max_load_factor/</a:t>
            </a:r>
            <a:endParaRPr lang="pt-BR" sz="1200" b="0" dirty="0">
              <a:effectLst/>
            </a:endParaRPr>
          </a:p>
          <a:p>
            <a:br>
              <a:rPr lang="pt-BR" sz="1200" b="0" dirty="0">
                <a:effectLst/>
              </a:rPr>
            </a:b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891116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5" y="145641"/>
            <a:ext cx="8666164" cy="5976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69" y="410811"/>
            <a:ext cx="7560840" cy="60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859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/>
              <a:t>Proposed solution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384" y="870592"/>
            <a:ext cx="3744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Map representations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524907"/>
            <a:ext cx="5341636" cy="531138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536160" y="1001687"/>
            <a:ext cx="117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Octree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663392"/>
            <a:ext cx="5317801" cy="303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60431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735960" y="1052736"/>
            <a:ext cx="5702573" cy="1516818"/>
            <a:chOff x="5055748" y="1192102"/>
            <a:chExt cx="5702573" cy="1516818"/>
          </a:xfrm>
        </p:grpSpPr>
        <p:sp>
          <p:nvSpPr>
            <p:cNvPr id="4" name="Rectangle 3"/>
            <p:cNvSpPr/>
            <p:nvPr/>
          </p:nvSpPr>
          <p:spPr>
            <a:xfrm>
              <a:off x="6528048" y="1192102"/>
              <a:ext cx="1728192" cy="14448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Plane extraction</a:t>
              </a:r>
            </a:p>
          </p:txBody>
        </p:sp>
        <p:cxnSp>
          <p:nvCxnSpPr>
            <p:cNvPr id="5" name="Straight Arrow Connector 4"/>
            <p:cNvCxnSpPr>
              <a:endCxn id="4" idx="1"/>
            </p:cNvCxnSpPr>
            <p:nvPr/>
          </p:nvCxnSpPr>
          <p:spPr>
            <a:xfrm flipV="1">
              <a:off x="5447928" y="1914507"/>
              <a:ext cx="1080120" cy="23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8256240" y="1340768"/>
              <a:ext cx="108012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8256240" y="1988840"/>
              <a:ext cx="108012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6" descr="https://latex2png.com/pngs/191308e6e23fbe100ef014d1ec083a5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6147" y="1882298"/>
              <a:ext cx="1302174" cy="213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8256240" y="2564904"/>
              <a:ext cx="108012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8" descr="https://latex2png.com/pngs/e65be3ecfcd83171268c412a0b28408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2287" y="2420888"/>
              <a:ext cx="288032" cy="288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s://latex2png.com/pngs/37d2e89bd45def3af9372b168c0e553b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5748" y="1661638"/>
              <a:ext cx="272393" cy="31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latex2png.com/pngs/770c5f23c5b1a6584224d1423bbee1ca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0603" y="1233579"/>
              <a:ext cx="262428" cy="214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44552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9376" y="332656"/>
            <a:ext cx="11305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Ângulo</a:t>
            </a:r>
            <a:r>
              <a:rPr lang="en-US" dirty="0"/>
              <a:t> 180 </a:t>
            </a:r>
            <a:r>
              <a:rPr lang="en-US" dirty="0" err="1"/>
              <a:t>imagem</a:t>
            </a:r>
            <a:r>
              <a:rPr lang="en-US" dirty="0"/>
              <a:t>: but the solution can be easily generalized to any angle depending</a:t>
            </a:r>
            <a:br>
              <a:rPr lang="en-US" dirty="0"/>
            </a:br>
            <a:r>
              <a:rPr lang="en-US" dirty="0"/>
              <a:t>on the camera configuration – </a:t>
            </a:r>
            <a:r>
              <a:rPr lang="en-US" dirty="0" err="1"/>
              <a:t>Dizer</a:t>
            </a:r>
            <a:r>
              <a:rPr lang="en-US" dirty="0"/>
              <a:t> que </a:t>
            </a:r>
            <a:r>
              <a:rPr lang="en-US" dirty="0" err="1"/>
              <a:t>lentes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afetar</a:t>
            </a:r>
            <a:r>
              <a:rPr lang="en-US" dirty="0"/>
              <a:t> o format do </a:t>
            </a:r>
            <a:r>
              <a:rPr lang="en-US" dirty="0" err="1"/>
              <a:t>objeto</a:t>
            </a:r>
            <a:r>
              <a:rPr lang="en-US" dirty="0"/>
              <a:t> mas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pois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fornece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nuvem</a:t>
            </a:r>
            <a:r>
              <a:rPr lang="en-US" dirty="0"/>
              <a:t> de </a:t>
            </a:r>
            <a:r>
              <a:rPr lang="en-US" dirty="0" err="1"/>
              <a:t>pontos</a:t>
            </a:r>
            <a:r>
              <a:rPr lang="en-US" dirty="0"/>
              <a:t> no </a:t>
            </a:r>
            <a:r>
              <a:rPr lang="en-US" dirty="0" err="1"/>
              <a:t>eixo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– field of 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9200" y="1327080"/>
            <a:ext cx="254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4r/3pi é do semi </a:t>
            </a:r>
            <a:r>
              <a:rPr lang="en-US" dirty="0" err="1"/>
              <a:t>circulo</a:t>
            </a:r>
            <a:endParaRPr lang="en-US" dirty="0"/>
          </a:p>
          <a:p>
            <a:r>
              <a:rPr lang="en-US" dirty="0"/>
              <a:t>2r/pi é da </a:t>
            </a:r>
            <a:r>
              <a:rPr lang="en-US" dirty="0" err="1"/>
              <a:t>casca</a:t>
            </a:r>
            <a:r>
              <a:rPr lang="en-US" dirty="0"/>
              <a:t> </a:t>
            </a:r>
            <a:r>
              <a:rPr lang="en-US" dirty="0" err="1"/>
              <a:t>cilindrica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4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606259" y="476672"/>
            <a:ext cx="10945216" cy="4180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  <a:r>
              <a:rPr lang="en-US" sz="1400" dirty="0"/>
              <a:t>     Theoretical background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Proposed solution     Simulated results    Experimental results    Conclusion and future works</a:t>
            </a:r>
            <a:br>
              <a:rPr lang="en-US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800" dirty="0"/>
              <a:t> </a:t>
            </a:r>
          </a:p>
        </p:txBody>
      </p:sp>
      <p:sp>
        <p:nvSpPr>
          <p:cNvPr id="15" name="Espaço Reservado para Número de Slide 3"/>
          <p:cNvSpPr txBox="1">
            <a:spLocks/>
          </p:cNvSpPr>
          <p:nvPr/>
        </p:nvSpPr>
        <p:spPr>
          <a:xfrm>
            <a:off x="11077596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381" y="1755922"/>
            <a:ext cx="1765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System model</a:t>
            </a:r>
            <a:r>
              <a:rPr lang="en-US" sz="2400" b="1" dirty="0">
                <a:solidFill>
                  <a:schemeClr val="accent4"/>
                </a:solidFill>
              </a:rPr>
              <a:t>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359" y="970128"/>
            <a:ext cx="6209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Extended </a:t>
            </a:r>
            <a:r>
              <a:rPr lang="en-US" sz="3200" b="1" dirty="0" err="1">
                <a:solidFill>
                  <a:schemeClr val="accent1"/>
                </a:solidFill>
              </a:rPr>
              <a:t>Kalman</a:t>
            </a:r>
            <a:r>
              <a:rPr lang="en-US" sz="3200" b="1" dirty="0">
                <a:solidFill>
                  <a:schemeClr val="accent1"/>
                </a:solidFill>
              </a:rPr>
              <a:t> Filter framework: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4" y="2201211"/>
            <a:ext cx="2112078" cy="7237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9" b="50071"/>
          <a:stretch/>
        </p:blipFill>
        <p:spPr>
          <a:xfrm>
            <a:off x="7048432" y="5549384"/>
            <a:ext cx="1395754" cy="503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34"/>
          <a:stretch/>
        </p:blipFill>
        <p:spPr>
          <a:xfrm>
            <a:off x="8558859" y="6185010"/>
            <a:ext cx="1272579" cy="4869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59" y="5576952"/>
            <a:ext cx="1434266" cy="50873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586359" y="3186719"/>
            <a:ext cx="5412119" cy="1089080"/>
            <a:chOff x="100560" y="3323490"/>
            <a:chExt cx="5412119" cy="108908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61" b="69189"/>
            <a:stretch/>
          </p:blipFill>
          <p:spPr>
            <a:xfrm>
              <a:off x="149608" y="3665344"/>
              <a:ext cx="5363071" cy="74722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0560" y="3323490"/>
              <a:ext cx="1805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</a:rPr>
                <a:t>Prediction Step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06259" y="4480098"/>
            <a:ext cx="5363071" cy="1769371"/>
            <a:chOff x="-154705" y="4838197"/>
            <a:chExt cx="5363071" cy="176937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594"/>
            <a:stretch/>
          </p:blipFill>
          <p:spPr>
            <a:xfrm>
              <a:off x="-154705" y="5242523"/>
              <a:ext cx="5363071" cy="1365045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-154705" y="4838197"/>
              <a:ext cx="1498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</a:rPr>
                <a:t>Update Step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653608" y="1457175"/>
            <a:ext cx="3879595" cy="3859197"/>
            <a:chOff x="272189" y="2103337"/>
            <a:chExt cx="4167627" cy="4145715"/>
          </a:xfrm>
        </p:grpSpPr>
        <p:sp>
          <p:nvSpPr>
            <p:cNvPr id="13" name="Rectangle 12"/>
            <p:cNvSpPr/>
            <p:nvPr/>
          </p:nvSpPr>
          <p:spPr>
            <a:xfrm>
              <a:off x="1487489" y="2924944"/>
              <a:ext cx="1800200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87488" y="4581128"/>
              <a:ext cx="1800200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Update</a:t>
              </a:r>
            </a:p>
          </p:txBody>
        </p:sp>
        <p:cxnSp>
          <p:nvCxnSpPr>
            <p:cNvPr id="16" name="Elbow Connector 15"/>
            <p:cNvCxnSpPr>
              <a:stCxn id="13" idx="1"/>
              <a:endCxn id="14" idx="1"/>
            </p:cNvCxnSpPr>
            <p:nvPr/>
          </p:nvCxnSpPr>
          <p:spPr>
            <a:xfrm rot="10800000" flipV="1">
              <a:off x="1487488" y="3320988"/>
              <a:ext cx="12700" cy="1656184"/>
            </a:xfrm>
            <a:prstGeom prst="bentConnector3">
              <a:avLst>
                <a:gd name="adj1" fmla="val 4055425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351584" y="2419977"/>
              <a:ext cx="0" cy="47303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61" r="88284" b="69189"/>
            <a:stretch/>
          </p:blipFill>
          <p:spPr>
            <a:xfrm>
              <a:off x="272189" y="3655657"/>
              <a:ext cx="628340" cy="74722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41" r="88100"/>
            <a:stretch/>
          </p:blipFill>
          <p:spPr>
            <a:xfrm>
              <a:off x="3470659" y="4230896"/>
              <a:ext cx="638189" cy="648786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2351584" y="5373216"/>
              <a:ext cx="0" cy="50797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40491" r="73985" b="44103"/>
            <a:stretch/>
          </p:blipFill>
          <p:spPr>
            <a:xfrm>
              <a:off x="2086030" y="5889012"/>
              <a:ext cx="531108" cy="360040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3287688" y="4962041"/>
              <a:ext cx="1152128" cy="1513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3304942" y="3339323"/>
              <a:ext cx="1134874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>
              <a:off x="3760367" y="2515551"/>
              <a:ext cx="348481" cy="741414"/>
              <a:chOff x="3598549" y="2498899"/>
              <a:chExt cx="348481" cy="741414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78" t="-1161" r="73351" b="85736"/>
              <a:stretch/>
            </p:blipFill>
            <p:spPr>
              <a:xfrm>
                <a:off x="3598549" y="2498899"/>
                <a:ext cx="288031" cy="360501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70" t="16148" r="69931" b="70993"/>
              <a:stretch/>
            </p:blipFill>
            <p:spPr>
              <a:xfrm>
                <a:off x="3598549" y="2939804"/>
                <a:ext cx="348481" cy="300509"/>
              </a:xfrm>
              <a:prstGeom prst="rect">
                <a:avLst/>
              </a:prstGeom>
            </p:spPr>
          </p:pic>
        </p:grp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79" t="2715" r="66327" b="84960"/>
            <a:stretch/>
          </p:blipFill>
          <p:spPr>
            <a:xfrm>
              <a:off x="2228425" y="2103337"/>
              <a:ext cx="246318" cy="288032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t="47874" r="32363" b="2197"/>
          <a:stretch/>
        </p:blipFill>
        <p:spPr>
          <a:xfrm>
            <a:off x="7048432" y="6176925"/>
            <a:ext cx="1395754" cy="5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42818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524000" y="2226490"/>
            <a:ext cx="9143999" cy="2210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Thank you!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A3C4DEB2-89CA-4E17-8C26-D5274F808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29" y="5313910"/>
            <a:ext cx="1953172" cy="742994"/>
          </a:xfrm>
          <a:prstGeom prst="rect">
            <a:avLst/>
          </a:prstGeom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5DE795CB-973D-45E4-926D-97B6040AA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316" y="5499650"/>
            <a:ext cx="91439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1pPr>
            <a:lvl2pPr marL="742950" indent="-28575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2pPr>
            <a:lvl3pPr marL="11430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3pPr>
            <a:lvl4pPr marL="16002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4pPr>
            <a:lvl5pPr marL="2057400" indent="-228600" eaLnBrk="0" hangingPunct="0">
              <a:defRPr sz="1000">
                <a:solidFill>
                  <a:schemeClr val="bg1"/>
                </a:solidFill>
                <a:latin typeface="Calibri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algn="ctr"/>
            <a:r>
              <a:rPr lang="pt-BR" altLang="pt-BR" sz="1800" dirty="0">
                <a:solidFill>
                  <a:prstClr val="black"/>
                </a:solidFill>
                <a:ea typeface="Arial Unicode MS" pitchFamily="34" charset="-128"/>
                <a:cs typeface="Arial Unicode MS" pitchFamily="34" charset="-128"/>
              </a:rPr>
              <a:t>ITA - Instituto Tecnológico de Aeronáutica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AAC1E71-E4DE-4954-ABA3-57E358614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732" y="5334333"/>
            <a:ext cx="1224136" cy="702146"/>
          </a:xfrm>
          <a:prstGeom prst="rect">
            <a:avLst/>
          </a:prstGeom>
        </p:spPr>
      </p:pic>
      <p:sp>
        <p:nvSpPr>
          <p:cNvPr id="10" name="Espaço Reservado para Número de Slide 3"/>
          <p:cNvSpPr txBox="1">
            <a:spLocks/>
          </p:cNvSpPr>
          <p:nvPr/>
        </p:nvSpPr>
        <p:spPr>
          <a:xfrm>
            <a:off x="11149034" y="6350023"/>
            <a:ext cx="947758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F547B-C9E8-4888-9AAB-38AC88AE0CFE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3645370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63448</TotalTime>
  <Words>4361</Words>
  <Application>Microsoft Office PowerPoint</Application>
  <PresentationFormat>Widescreen</PresentationFormat>
  <Paragraphs>702</Paragraphs>
  <Slides>90</Slides>
  <Notes>83</Notes>
  <HiddenSlides>19</HiddenSlides>
  <MMClips>6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90</vt:i4>
      </vt:variant>
    </vt:vector>
  </HeadingPairs>
  <TitlesOfParts>
    <vt:vector size="101" baseType="lpstr">
      <vt:lpstr>Arial</vt:lpstr>
      <vt:lpstr>Calibri</vt:lpstr>
      <vt:lpstr>Calibri Light</vt:lpstr>
      <vt:lpstr>Wingdings</vt:lpstr>
      <vt:lpstr>Tema do Office</vt:lpstr>
      <vt:lpstr>5_Personalizar design</vt:lpstr>
      <vt:lpstr>Personalizar design</vt:lpstr>
      <vt:lpstr>1_Personalizar design</vt:lpstr>
      <vt:lpstr>2_Personalizar design</vt:lpstr>
      <vt:lpstr>3_Personalizar design</vt:lpstr>
      <vt:lpstr>4_Personalizar design</vt:lpstr>
      <vt:lpstr>SOLVING THE SIMULTANEOUS LOCALIZATION AND 3D MAPPING PROBLEM IN MOBILE ROBOTICS USING MULTI-LEVEL PARAMETERIZED REPRESENTATIONS</vt:lpstr>
      <vt:lpstr>Summary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Apresentação do PowerPoint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Apresentação do PowerPoint</vt:lpstr>
      <vt:lpstr>Apresentação do PowerPoint</vt:lpstr>
      <vt:lpstr>Apresentação do PowerPoint</vt:lpstr>
      <vt:lpstr>Apresentação do PowerPoint</vt:lpstr>
      <vt:lpstr>Introduction     Theoretical background      Proposed solution     Simulated results    Experimental results    Conclusion and future works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Introduction     Theoretical background      Proposed solution     Simulated results    Experimental results    Conclusion and future works  </vt:lpstr>
      <vt:lpstr>Acknowledgments</vt:lpstr>
      <vt:lpstr>Introduction     Theoretical background      Proposed solution     Simulated results    Experimental results    Conclusion and future works  </vt:lpstr>
      <vt:lpstr>Apresentação do PowerPoint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Apresentação do PowerPoint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Apresentação do PowerPoint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Introduction     Theoretical background      Proposed solution     Simulated results    Experimental results    Conclusion and future works  </vt:lpstr>
      <vt:lpstr>Apresentação do PowerPoint</vt:lpstr>
      <vt:lpstr>Apresentação do PowerPoint</vt:lpstr>
      <vt:lpstr>Introduction     Theoretical background      Proposed solution     Simulated results    Experimental results    Conclusion and future works  </vt:lpstr>
      <vt:lpstr>Apresentação do PowerPoint</vt:lpstr>
      <vt:lpstr>Apresentação do PowerPoint</vt:lpstr>
      <vt:lpstr>Apresentação do PowerPoint</vt:lpstr>
    </vt:vector>
  </TitlesOfParts>
  <Company>Petrobras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CLAYTON EDUARDO RODRIGUES</dc:creator>
  <cp:lastModifiedBy>Leonardo Mariga</cp:lastModifiedBy>
  <cp:revision>2167</cp:revision>
  <cp:lastPrinted>2020-03-11T17:53:40Z</cp:lastPrinted>
  <dcterms:created xsi:type="dcterms:W3CDTF">2013-10-23T01:13:13Z</dcterms:created>
  <dcterms:modified xsi:type="dcterms:W3CDTF">2021-12-15T00:52:29Z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61996e-cafd-4c9a-8a94-2dc1b82131ae_Enabled">
    <vt:lpwstr>True</vt:lpwstr>
  </property>
  <property fmtid="{D5CDD505-2E9C-101B-9397-08002B2CF9AE}" pid="3" name="MSIP_Label_8e61996e-cafd-4c9a-8a94-2dc1b82131ae_SiteId">
    <vt:lpwstr>5b6f6241-9a57-4be4-8e50-1dfa72e79a57</vt:lpwstr>
  </property>
  <property fmtid="{D5CDD505-2E9C-101B-9397-08002B2CF9AE}" pid="4" name="MSIP_Label_8e61996e-cafd-4c9a-8a94-2dc1b82131ae_Owner">
    <vt:lpwstr>crodrigues@petrobras.com.br</vt:lpwstr>
  </property>
  <property fmtid="{D5CDD505-2E9C-101B-9397-08002B2CF9AE}" pid="5" name="MSIP_Label_8e61996e-cafd-4c9a-8a94-2dc1b82131ae_SetDate">
    <vt:lpwstr>2020-03-10T16:54:09.5862800Z</vt:lpwstr>
  </property>
  <property fmtid="{D5CDD505-2E9C-101B-9397-08002B2CF9AE}" pid="6" name="MSIP_Label_8e61996e-cafd-4c9a-8a94-2dc1b82131ae_Name">
    <vt:lpwstr>NP-1</vt:lpwstr>
  </property>
  <property fmtid="{D5CDD505-2E9C-101B-9397-08002B2CF9AE}" pid="7" name="MSIP_Label_8e61996e-cafd-4c9a-8a94-2dc1b82131ae_Application">
    <vt:lpwstr>Microsoft Azure Information Protection</vt:lpwstr>
  </property>
  <property fmtid="{D5CDD505-2E9C-101B-9397-08002B2CF9AE}" pid="8" name="MSIP_Label_8e61996e-cafd-4c9a-8a94-2dc1b82131ae_ActionId">
    <vt:lpwstr>52c892f4-8a88-4195-973e-483b2fbb35ef</vt:lpwstr>
  </property>
  <property fmtid="{D5CDD505-2E9C-101B-9397-08002B2CF9AE}" pid="9" name="MSIP_Label_8e61996e-cafd-4c9a-8a94-2dc1b82131ae_Extended_MSFT_Method">
    <vt:lpwstr>Automatic</vt:lpwstr>
  </property>
  <property fmtid="{D5CDD505-2E9C-101B-9397-08002B2CF9AE}" pid="10" name="Sensitivity">
    <vt:lpwstr>NP-1</vt:lpwstr>
  </property>
</Properties>
</file>